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62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4" r:id="rId9"/>
    <p:sldId id="265" r:id="rId10"/>
    <p:sldId id="267" r:id="rId11"/>
    <p:sldId id="269" r:id="rId12"/>
    <p:sldId id="271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30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8" r:id="rId32"/>
    <p:sldId id="321" r:id="rId33"/>
    <p:sldId id="322" r:id="rId34"/>
    <p:sldId id="323" r:id="rId35"/>
    <p:sldId id="310" r:id="rId36"/>
    <p:sldId id="311" r:id="rId37"/>
    <p:sldId id="312" r:id="rId38"/>
    <p:sldId id="324" r:id="rId39"/>
    <p:sldId id="309" r:id="rId40"/>
    <p:sldId id="325" r:id="rId41"/>
    <p:sldId id="313" r:id="rId42"/>
    <p:sldId id="315" r:id="rId43"/>
    <p:sldId id="316" r:id="rId44"/>
    <p:sldId id="319" r:id="rId45"/>
    <p:sldId id="317" r:id="rId46"/>
    <p:sldId id="326" r:id="rId47"/>
    <p:sldId id="327" r:id="rId48"/>
    <p:sldId id="328" r:id="rId49"/>
    <p:sldId id="268" r:id="rId50"/>
    <p:sldId id="329" r:id="rId51"/>
    <p:sldId id="262" r:id="rId52"/>
    <p:sldId id="263" r:id="rId53"/>
    <p:sldId id="330" r:id="rId54"/>
    <p:sldId id="331" r:id="rId55"/>
    <p:sldId id="266" r:id="rId56"/>
    <p:sldId id="332" r:id="rId57"/>
    <p:sldId id="333" r:id="rId58"/>
    <p:sldId id="334" r:id="rId59"/>
    <p:sldId id="272" r:id="rId60"/>
    <p:sldId id="33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man İnan" initials="Tİ" lastIdx="1" clrIdx="0">
    <p:extLst>
      <p:ext uri="{19B8F6BF-5375-455C-9EA6-DF929625EA0E}">
        <p15:presenceInfo xmlns:p15="http://schemas.microsoft.com/office/powerpoint/2012/main" userId="f86e3825dc49b6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4" autoAdjust="0"/>
    <p:restoredTop sz="95532" autoAdjust="0"/>
  </p:normalViewPr>
  <p:slideViewPr>
    <p:cSldViewPr snapToGrid="0">
      <p:cViewPr varScale="1">
        <p:scale>
          <a:sx n="50" d="100"/>
          <a:sy n="50" d="100"/>
        </p:scale>
        <p:origin x="48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D7308-397D-4AF7-9E90-666D52B8994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153B6-0DE6-4159-BA8E-1556C648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3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Yani ortalama 64/3 tane muayene yapmış.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Yani ortalama 64/3 tane muayene yapmış.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2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6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9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1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9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15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5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cukeskil/Process-improvement-study-for-a-hospital/blob/main/Process%20data%20of%20the%20hospital.xlsx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32DBE-7142-4A91-9ADB-07EC62D2B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332A54-2E14-4BB3-B55A-5257EA540E45}"/>
              </a:ext>
            </a:extLst>
          </p:cNvPr>
          <p:cNvSpPr txBox="1"/>
          <p:nvPr/>
        </p:nvSpPr>
        <p:spPr>
          <a:xfrm>
            <a:off x="2503927" y="691256"/>
            <a:ext cx="35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 b="1" dirty="0" err="1"/>
              <a:t>Process</a:t>
            </a:r>
            <a:r>
              <a:rPr lang="tr-TR" sz="2400" b="1" dirty="0"/>
              <a:t> </a:t>
            </a:r>
            <a:r>
              <a:rPr lang="tr-TR" sz="2400" b="1" dirty="0" err="1"/>
              <a:t>improvement</a:t>
            </a:r>
            <a:r>
              <a:rPr lang="tr-TR" sz="2400" b="1" dirty="0"/>
              <a:t> </a:t>
            </a:r>
            <a:r>
              <a:rPr lang="tr-TR" sz="2400" b="1" dirty="0" err="1"/>
              <a:t>study</a:t>
            </a:r>
            <a:r>
              <a:rPr lang="tr-TR" sz="2400" b="1" dirty="0"/>
              <a:t> </a:t>
            </a:r>
            <a:r>
              <a:rPr lang="tr-TR" sz="2400" b="1" dirty="0" err="1"/>
              <a:t>for</a:t>
            </a:r>
            <a:r>
              <a:rPr lang="tr-TR" sz="2400" b="1" dirty="0"/>
              <a:t> a </a:t>
            </a:r>
            <a:r>
              <a:rPr lang="tr-TR" sz="2400" b="1" dirty="0" err="1"/>
              <a:t>hospital</a:t>
            </a:r>
            <a:endParaRPr lang="tr-TR" sz="2400" b="1" dirty="0"/>
          </a:p>
          <a:p>
            <a:pPr algn="r"/>
            <a:endParaRPr lang="tr-TR" sz="2400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821D933-F8AC-4311-8828-6FB69BEC2AB9}"/>
              </a:ext>
            </a:extLst>
          </p:cNvPr>
          <p:cNvSpPr txBox="1"/>
          <p:nvPr/>
        </p:nvSpPr>
        <p:spPr>
          <a:xfrm>
            <a:off x="1745590" y="1919427"/>
            <a:ext cx="5074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process mining methods on a hospital’s data:</a:t>
            </a:r>
            <a:endParaRPr lang="tr-TR" dirty="0"/>
          </a:p>
          <a:p>
            <a:r>
              <a:rPr lang="en-US" dirty="0"/>
              <a:t> </a:t>
            </a:r>
            <a:endParaRPr lang="tr-TR" dirty="0"/>
          </a:p>
          <a:p>
            <a:r>
              <a:rPr lang="en-US" dirty="0"/>
              <a:t>Examining a hospital's data by applying various filters to the data and interpreting the statistical results using </a:t>
            </a:r>
            <a:r>
              <a:rPr lang="en-US" b="1" dirty="0"/>
              <a:t>Disco software</a:t>
            </a:r>
            <a:r>
              <a:rPr lang="en-US" dirty="0"/>
              <a:t>, identifying problems in the process</a:t>
            </a:r>
            <a:r>
              <a:rPr lang="tr-TR" dirty="0"/>
              <a:t>, </a:t>
            </a:r>
            <a:r>
              <a:rPr lang="en-US" b="1" dirty="0"/>
              <a:t>designing new processes </a:t>
            </a:r>
            <a:r>
              <a:rPr lang="en-US" dirty="0"/>
              <a:t>that will increase efficiency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b="1" dirty="0" err="1"/>
              <a:t>drawing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flowchart</a:t>
            </a:r>
            <a:r>
              <a:rPr lang="tr-TR" b="1" dirty="0"/>
              <a:t> </a:t>
            </a:r>
            <a:r>
              <a:rPr lang="tr-TR" dirty="0"/>
              <a:t>of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b="1" dirty="0"/>
              <a:t>Microsoft Visio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tr-TR" dirty="0"/>
              <a:t>Link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: </a:t>
            </a:r>
            <a:r>
              <a:rPr lang="tr-TR" dirty="0">
                <a:hlinkClick r:id="rId3"/>
              </a:rPr>
              <a:t>https://github.com/selcukeskil/Process-improvement-study-for-a-hospital/blob/main/Process%20data%20of%20the%20hospital.xlsx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38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8E2B-4F75-4D08-AAC6-5620946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40" y="683283"/>
            <a:ext cx="5976026" cy="893975"/>
          </a:xfrm>
        </p:spPr>
        <p:txBody>
          <a:bodyPr>
            <a:normAutofit/>
          </a:bodyPr>
          <a:lstStyle/>
          <a:p>
            <a:r>
              <a:rPr lang="tr-TR" sz="2800" dirty="0" err="1"/>
              <a:t>Examining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statistics</a:t>
            </a:r>
            <a:r>
              <a:rPr lang="tr-TR" sz="2800" dirty="0"/>
              <a:t> of </a:t>
            </a:r>
            <a:r>
              <a:rPr lang="tr-TR" sz="2800" dirty="0" err="1"/>
              <a:t>doctors</a:t>
            </a:r>
            <a:endParaRPr lang="tr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56C-5656-4556-B44A-01DB6696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47" y="1577258"/>
            <a:ext cx="6105011" cy="785995"/>
          </a:xfrm>
        </p:spPr>
        <p:txBody>
          <a:bodyPr/>
          <a:lstStyle/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81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doctors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doctor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performs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198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operations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8E134-9E50-4397-9B83-0A84455B94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2406" y="566664"/>
            <a:ext cx="2092420" cy="183965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79893-CDCC-4F7F-9E91-31BCB91A17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087" y="2471233"/>
            <a:ext cx="9773826" cy="2965162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37E36D-5F10-4DCE-84DB-2F9CA47A712E}"/>
              </a:ext>
            </a:extLst>
          </p:cNvPr>
          <p:cNvSpPr txBox="1">
            <a:spLocks/>
          </p:cNvSpPr>
          <p:nvPr/>
        </p:nvSpPr>
        <p:spPr>
          <a:xfrm>
            <a:off x="812276" y="5730357"/>
            <a:ext cx="10396194" cy="785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doctor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who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performed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most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DR115,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performed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2463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which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approximately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15% of total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99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2627-DF60-4616-8A9E-5DB6894D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57" y="642594"/>
            <a:ext cx="10284643" cy="1201446"/>
          </a:xfrm>
        </p:spPr>
        <p:txBody>
          <a:bodyPr>
            <a:normAutofit/>
          </a:bodyPr>
          <a:lstStyle/>
          <a:p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ratios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number</a:t>
            </a:r>
            <a:r>
              <a:rPr lang="tr-TR" sz="2800" dirty="0"/>
              <a:t> of </a:t>
            </a:r>
            <a:r>
              <a:rPr lang="tr-TR" sz="2800" dirty="0" err="1"/>
              <a:t>operations</a:t>
            </a:r>
            <a:r>
              <a:rPr lang="tr-TR" sz="2800" dirty="0"/>
              <a:t> </a:t>
            </a:r>
            <a:r>
              <a:rPr lang="tr-TR" sz="2800" dirty="0" err="1"/>
              <a:t>performed</a:t>
            </a:r>
            <a:r>
              <a:rPr lang="tr-TR" sz="2800" dirty="0"/>
              <a:t> in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departments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988B1-B07D-485E-AEFD-55FE9CA537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7" y="1918827"/>
            <a:ext cx="10510886" cy="309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D8357AF-3EFB-4050-9A19-CFB4DA2F55A4}"/>
              </a:ext>
            </a:extLst>
          </p:cNvPr>
          <p:cNvSpPr txBox="1"/>
          <p:nvPr/>
        </p:nvSpPr>
        <p:spPr>
          <a:xfrm>
            <a:off x="840557" y="5234940"/>
            <a:ext cx="1051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operations</a:t>
            </a:r>
            <a:r>
              <a:rPr lang="tr-TR" dirty="0"/>
              <a:t> (</a:t>
            </a:r>
            <a:r>
              <a:rPr lang="tr-TR" dirty="0" err="1"/>
              <a:t>procedures</a:t>
            </a:r>
            <a:r>
              <a:rPr lang="tr-TR" dirty="0"/>
              <a:t>) </a:t>
            </a:r>
            <a:r>
              <a:rPr lang="tr-TR" dirty="0" err="1"/>
              <a:t>with</a:t>
            </a:r>
            <a:r>
              <a:rPr lang="tr-TR" dirty="0"/>
              <a:t> 67.79%.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of </a:t>
            </a:r>
            <a:r>
              <a:rPr lang="tr-TR" dirty="0" err="1"/>
              <a:t>Otorhinolaryngology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5.65%.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E9EB-0025-4F8C-9050-E8EA2542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7" y="596874"/>
            <a:ext cx="10058400" cy="1371600"/>
          </a:xfrm>
        </p:spPr>
        <p:txBody>
          <a:bodyPr>
            <a:normAutofit/>
          </a:bodyPr>
          <a:lstStyle/>
          <a:p>
            <a:r>
              <a:rPr lang="tr-TR" sz="2800" dirty="0" err="1"/>
              <a:t>Least</a:t>
            </a:r>
            <a:r>
              <a:rPr lang="tr-TR" sz="2800" dirty="0"/>
              <a:t> </a:t>
            </a:r>
            <a:r>
              <a:rPr lang="tr-TR" sz="2800" dirty="0" err="1"/>
              <a:t>Operation</a:t>
            </a:r>
            <a:r>
              <a:rPr lang="tr-TR" sz="2800" dirty="0"/>
              <a:t> </a:t>
            </a:r>
            <a:r>
              <a:rPr lang="tr-TR" sz="2800" dirty="0" err="1"/>
              <a:t>Observed</a:t>
            </a:r>
            <a:r>
              <a:rPr lang="tr-TR" sz="2800" dirty="0"/>
              <a:t> </a:t>
            </a:r>
            <a:r>
              <a:rPr lang="tr-TR" sz="2800" dirty="0" err="1"/>
              <a:t>Departments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6E0CFE-B891-40D9-9621-E59AEF5C49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57" y="1860381"/>
            <a:ext cx="9755171" cy="30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438BB3A-71EF-426A-8868-A0B6982B9561}"/>
              </a:ext>
            </a:extLst>
          </p:cNvPr>
          <p:cNvSpPr txBox="1"/>
          <p:nvPr/>
        </p:nvSpPr>
        <p:spPr>
          <a:xfrm>
            <a:off x="916757" y="5311140"/>
            <a:ext cx="1051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109A-FF6E-4C21-A12C-40967D7A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42594"/>
            <a:ext cx="10248900" cy="1371600"/>
          </a:xfrm>
        </p:spPr>
        <p:txBody>
          <a:bodyPr>
            <a:normAutofit/>
          </a:bodyPr>
          <a:lstStyle/>
          <a:p>
            <a:r>
              <a:rPr lang="tr-TR" sz="2800" dirty="0" err="1"/>
              <a:t>Polyclinics</a:t>
            </a:r>
            <a:r>
              <a:rPr lang="tr-TR" sz="2800" dirty="0"/>
              <a:t> </a:t>
            </a:r>
            <a:r>
              <a:rPr lang="tr-TR" sz="2800" dirty="0" err="1"/>
              <a:t>with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most</a:t>
            </a:r>
            <a:r>
              <a:rPr lang="tr-TR" sz="2800" dirty="0"/>
              <a:t> </a:t>
            </a:r>
            <a:r>
              <a:rPr lang="tr-TR" sz="2800" dirty="0" err="1"/>
              <a:t>procedures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FB0D7-1E41-4447-925C-2A3B5119C1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863982"/>
            <a:ext cx="10603149" cy="332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5FFA1AC-4313-4ED6-97C1-898EBD79A4A7}"/>
              </a:ext>
            </a:extLst>
          </p:cNvPr>
          <p:cNvSpPr txBox="1"/>
          <p:nvPr/>
        </p:nvSpPr>
        <p:spPr>
          <a:xfrm>
            <a:off x="840557" y="5372100"/>
            <a:ext cx="1051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Pediatrics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55.53%.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Ataşehir</a:t>
            </a:r>
            <a:r>
              <a:rPr lang="tr-TR" dirty="0"/>
              <a:t> 2nd </a:t>
            </a:r>
            <a:r>
              <a:rPr lang="tr-TR" dirty="0" err="1"/>
              <a:t>floor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18.97%.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Policlinic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17EB-C9BA-4656-AF56-5C97C79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ACB8-B0F5-4883-89AB-31DCB1D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52" y="2014194"/>
            <a:ext cx="10058400" cy="399068"/>
          </a:xfrm>
        </p:spPr>
        <p:txBody>
          <a:bodyPr/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12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100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frequencies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filter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61F8-1782-4579-ABBF-F80B82F184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88" y="2550540"/>
            <a:ext cx="2369820" cy="22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C898CB-78DB-475F-B879-273BF9E85ECB}"/>
              </a:ext>
            </a:extLst>
          </p:cNvPr>
          <p:cNvSpPr txBox="1">
            <a:spLocks/>
          </p:cNvSpPr>
          <p:nvPr/>
        </p:nvSpPr>
        <p:spPr>
          <a:xfrm>
            <a:off x="964952" y="5079475"/>
            <a:ext cx="10058400" cy="11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12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departments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o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nly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88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patients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durin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whole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average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duration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stay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patients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is 38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hours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59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FB853-4A71-44E0-8042-6B33919F08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854010"/>
            <a:ext cx="10635574" cy="243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8E0DF-8FD6-4A8C-A3C2-4A227DD45C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3823308"/>
            <a:ext cx="10635574" cy="253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DC17C-CFE5-4216-ABC8-718336E6C10F}"/>
              </a:ext>
            </a:extLst>
          </p:cNvPr>
          <p:cNvSpPr txBox="1"/>
          <p:nvPr/>
        </p:nvSpPr>
        <p:spPr>
          <a:xfrm>
            <a:off x="714330" y="498463"/>
            <a:ext cx="1028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Done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Few</a:t>
            </a:r>
            <a:r>
              <a:rPr lang="tr-TR" dirty="0"/>
              <a:t> </a:t>
            </a:r>
            <a:r>
              <a:rPr lang="tr-TR" dirty="0" err="1"/>
              <a:t>Patients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688E-F81A-47FA-B2E6-A18A8E1A5901}"/>
              </a:ext>
            </a:extLst>
          </p:cNvPr>
          <p:cNvSpPr txBox="1"/>
          <p:nvPr/>
        </p:nvSpPr>
        <p:spPr>
          <a:xfrm>
            <a:off x="714329" y="3414157"/>
            <a:ext cx="1028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Few</a:t>
            </a:r>
            <a:r>
              <a:rPr lang="tr-TR" dirty="0"/>
              <a:t> </a:t>
            </a:r>
            <a:r>
              <a:rPr lang="tr-TR" dirty="0" err="1"/>
              <a:t>Patients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167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38393-C754-4F4C-AD63-2CB95D1A6F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7" y="2149311"/>
            <a:ext cx="10900606" cy="23960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C6E0A-022D-4FC8-A8E1-8E9B12F05094}"/>
              </a:ext>
            </a:extLst>
          </p:cNvPr>
          <p:cNvSpPr txBox="1"/>
          <p:nvPr/>
        </p:nvSpPr>
        <p:spPr>
          <a:xfrm>
            <a:off x="645697" y="789425"/>
            <a:ext cx="81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Polyclinics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has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patients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304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CF90E-06CE-4629-A9F4-12D17DD313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12" y="1376312"/>
            <a:ext cx="1385740" cy="48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8685B-2FFF-402E-B90D-4804530BAA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5" y="1376312"/>
            <a:ext cx="5837398" cy="34018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4CD8-40B4-4073-ADD2-3424FF372DAE}"/>
              </a:ext>
            </a:extLst>
          </p:cNvPr>
          <p:cNvSpPr txBox="1"/>
          <p:nvPr/>
        </p:nvSpPr>
        <p:spPr>
          <a:xfrm>
            <a:off x="1074656" y="575035"/>
            <a:ext cx="820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Examining</a:t>
            </a:r>
            <a:r>
              <a:rPr lang="tr-TR" sz="4000" dirty="0"/>
              <a:t> </a:t>
            </a:r>
            <a:r>
              <a:rPr lang="tr-TR" sz="4000" dirty="0" err="1"/>
              <a:t>Patient</a:t>
            </a:r>
            <a:r>
              <a:rPr lang="tr-TR" sz="4000" dirty="0"/>
              <a:t> </a:t>
            </a:r>
            <a:r>
              <a:rPr lang="tr-TR" sz="4000" dirty="0" err="1"/>
              <a:t>Routes</a:t>
            </a:r>
            <a:endParaRPr lang="tr-TR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F39B5-C623-4E87-86F5-CC8488072DFB}"/>
              </a:ext>
            </a:extLst>
          </p:cNvPr>
          <p:cNvSpPr txBox="1"/>
          <p:nvPr/>
        </p:nvSpPr>
        <p:spPr>
          <a:xfrm>
            <a:off x="4232635" y="4852701"/>
            <a:ext cx="583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most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followed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above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rate of 36%.</a:t>
            </a:r>
          </a:p>
          <a:p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</a:t>
            </a:r>
            <a:r>
              <a:rPr lang="tr-T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consists</a:t>
            </a:r>
            <a:r>
              <a:rPr lang="tr-T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heck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-in,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inprocess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complete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procedures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operations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234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90-D480-4D0C-B040-089D1372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8986"/>
            <a:ext cx="10058400" cy="5113758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 is as </a:t>
            </a:r>
            <a:r>
              <a:rPr lang="tr-TR" dirty="0" err="1"/>
              <a:t>follows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As </a:t>
            </a:r>
            <a:r>
              <a:rPr lang="tr-TR" dirty="0" err="1"/>
              <a:t>before</a:t>
            </a:r>
            <a:r>
              <a:rPr lang="tr-TR" dirty="0"/>
              <a:t>, it </a:t>
            </a:r>
            <a:r>
              <a:rPr lang="tr-TR" dirty="0" err="1"/>
              <a:t>consists</a:t>
            </a:r>
            <a:r>
              <a:rPr lang="tr-TR" dirty="0"/>
              <a:t> of </a:t>
            </a:r>
            <a:r>
              <a:rPr lang="tr-TR" dirty="0" err="1"/>
              <a:t>check</a:t>
            </a:r>
            <a:r>
              <a:rPr lang="tr-TR" dirty="0"/>
              <a:t>-in, </a:t>
            </a:r>
            <a:r>
              <a:rPr lang="tr-TR" dirty="0" err="1"/>
              <a:t>inprocess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.</a:t>
            </a:r>
            <a:endParaRPr lang="tr-T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C62BF-A9EE-40EB-BD24-0B506C2ABE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07" y="1271965"/>
            <a:ext cx="4708591" cy="3761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09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69389-0C5E-437C-A896-342AEC82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44155"/>
            <a:ext cx="9792208" cy="1527078"/>
          </a:xfrm>
        </p:spPr>
        <p:txBody>
          <a:bodyPr>
            <a:normAutofit/>
          </a:bodyPr>
          <a:lstStyle/>
          <a:p>
            <a:r>
              <a:rPr lang="tr-TR" dirty="0"/>
              <a:t>Analysis </a:t>
            </a:r>
            <a:r>
              <a:rPr lang="tr-TR" dirty="0" err="1"/>
              <a:t>By</a:t>
            </a:r>
            <a:r>
              <a:rPr lang="tr-TR" dirty="0"/>
              <a:t> Age </a:t>
            </a:r>
            <a:r>
              <a:rPr lang="tr-TR" dirty="0" err="1"/>
              <a:t>Groups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EC27-3624-4920-B69A-D98BC23F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896" y="2518318"/>
            <a:ext cx="9792208" cy="4113017"/>
          </a:xfrm>
        </p:spPr>
        <p:txBody>
          <a:bodyPr>
            <a:normAutofit/>
          </a:bodyPr>
          <a:lstStyle/>
          <a:p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, </a:t>
            </a:r>
            <a:r>
              <a:rPr lang="tr-TR" sz="2400" dirty="0" err="1"/>
              <a:t>patients</a:t>
            </a:r>
            <a:r>
              <a:rPr lang="tr-TR" sz="2400" dirty="0"/>
              <a:t> </a:t>
            </a:r>
            <a:r>
              <a:rPr lang="tr-TR" sz="2400" dirty="0" err="1"/>
              <a:t>were</a:t>
            </a:r>
            <a:r>
              <a:rPr lang="tr-TR" sz="2400" dirty="0"/>
              <a:t> </a:t>
            </a:r>
            <a:r>
              <a:rPr lang="tr-TR" sz="2400" dirty="0" err="1"/>
              <a:t>divided</a:t>
            </a:r>
            <a:r>
              <a:rPr lang="tr-TR" sz="2400" dirty="0"/>
              <a:t> </a:t>
            </a:r>
            <a:r>
              <a:rPr lang="tr-TR" sz="2400" dirty="0" err="1"/>
              <a:t>into</a:t>
            </a:r>
            <a:r>
              <a:rPr lang="tr-TR" sz="2400" dirty="0"/>
              <a:t> </a:t>
            </a:r>
            <a:r>
              <a:rPr lang="tr-TR" sz="2400" dirty="0" err="1"/>
              <a:t>age</a:t>
            </a:r>
            <a:r>
              <a:rPr lang="tr-TR" sz="2400" dirty="0"/>
              <a:t> </a:t>
            </a:r>
            <a:r>
              <a:rPr lang="tr-TR" sz="2400" dirty="0" err="1"/>
              <a:t>groups</a:t>
            </a:r>
            <a:r>
              <a:rPr lang="tr-TR" sz="2400" dirty="0"/>
              <a:t> as </a:t>
            </a:r>
            <a:r>
              <a:rPr lang="tr-TR" sz="2400" dirty="0" err="1"/>
              <a:t>follows</a:t>
            </a:r>
            <a:r>
              <a:rPr lang="tr-TR" sz="2400" dirty="0"/>
              <a:t>:</a:t>
            </a:r>
          </a:p>
          <a:p>
            <a:pPr marL="0" indent="0" algn="ctr">
              <a:buNone/>
            </a:pPr>
            <a:endParaRPr lang="tr-TR" sz="2400" dirty="0"/>
          </a:p>
          <a:p>
            <a:pPr marL="0" indent="0" algn="ctr">
              <a:buNone/>
            </a:pPr>
            <a:r>
              <a:rPr lang="tr-TR" sz="2400" dirty="0"/>
              <a:t>0-3  /  3-6  /  6-9  /  9-12  /  12-15  /  </a:t>
            </a:r>
            <a:r>
              <a:rPr lang="tr-TR" sz="2400" dirty="0" err="1"/>
              <a:t>Over</a:t>
            </a:r>
            <a:r>
              <a:rPr lang="tr-TR" sz="2400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116969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AEDED-9D08-41D4-8EF6-2BB340A7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279938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Part</a:t>
            </a:r>
            <a:r>
              <a:rPr lang="tr-TR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F365-A38F-43BF-B89A-07E5BC5A3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793537"/>
            <a:ext cx="9792208" cy="4693092"/>
          </a:xfrm>
        </p:spPr>
        <p:txBody>
          <a:bodyPr>
            <a:normAutofit/>
          </a:bodyPr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Maps</a:t>
            </a:r>
            <a:endParaRPr lang="tr-TR" dirty="0"/>
          </a:p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Animation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Patient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  <a:p>
            <a:r>
              <a:rPr lang="tr-TR" dirty="0"/>
              <a:t>Analysis </a:t>
            </a:r>
            <a:r>
              <a:rPr lang="tr-TR" dirty="0" err="1"/>
              <a:t>By</a:t>
            </a:r>
            <a:r>
              <a:rPr lang="tr-TR" dirty="0"/>
              <a:t> Age </a:t>
            </a:r>
            <a:r>
              <a:rPr lang="tr-TR" dirty="0" err="1"/>
              <a:t>Groups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Of Time </a:t>
            </a:r>
            <a:r>
              <a:rPr lang="tr-TR" dirty="0" err="1"/>
              <a:t>Consuming</a:t>
            </a:r>
            <a:r>
              <a:rPr lang="tr-TR" dirty="0"/>
              <a:t> </a:t>
            </a:r>
            <a:r>
              <a:rPr lang="tr-TR" dirty="0" err="1"/>
              <a:t>Processes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043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D7596-949E-4034-996B-B52838DE7B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1" y="978088"/>
            <a:ext cx="6652970" cy="15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728A17-DAE6-4435-8B5C-9992C78155DD}"/>
              </a:ext>
            </a:extLst>
          </p:cNvPr>
          <p:cNvSpPr txBox="1">
            <a:spLocks/>
          </p:cNvSpPr>
          <p:nvPr/>
        </p:nvSpPr>
        <p:spPr>
          <a:xfrm>
            <a:off x="855785" y="522618"/>
            <a:ext cx="3381983" cy="36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Activity Distribution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204D50-0D87-4C6B-A2D6-8FEDBC79547F}"/>
              </a:ext>
            </a:extLst>
          </p:cNvPr>
          <p:cNvSpPr txBox="1"/>
          <p:nvPr/>
        </p:nvSpPr>
        <p:spPr>
          <a:xfrm>
            <a:off x="1066800" y="764132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0-3</a:t>
            </a:r>
            <a:endParaRPr lang="en-US" sz="10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6CD779F-5C39-4E84-89AE-47219F8F2B0F}"/>
              </a:ext>
            </a:extLst>
          </p:cNvPr>
          <p:cNvSpPr txBox="1"/>
          <p:nvPr/>
        </p:nvSpPr>
        <p:spPr>
          <a:xfrm>
            <a:off x="1022775" y="25350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3-6</a:t>
            </a:r>
            <a:endParaRPr lang="en-US" sz="10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CE61BD5-1C10-4EB8-A233-582B23EF43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776" y="2879092"/>
            <a:ext cx="6673425" cy="148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952BD5-5671-4EDA-9B9F-B55804597F60}"/>
              </a:ext>
            </a:extLst>
          </p:cNvPr>
          <p:cNvSpPr txBox="1"/>
          <p:nvPr/>
        </p:nvSpPr>
        <p:spPr>
          <a:xfrm>
            <a:off x="1022775" y="44115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6-9</a:t>
            </a:r>
            <a:endParaRPr lang="en-US" sz="10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5674B78-78EF-4B7F-8169-3C0C17AF69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775" y="4657808"/>
            <a:ext cx="6673425" cy="17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C18FF-61FF-47B1-9613-CE50B2E7AB01}"/>
              </a:ext>
            </a:extLst>
          </p:cNvPr>
          <p:cNvSpPr txBox="1"/>
          <p:nvPr/>
        </p:nvSpPr>
        <p:spPr>
          <a:xfrm>
            <a:off x="7983961" y="1859339"/>
            <a:ext cx="3609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Vaccination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0-3 </a:t>
            </a:r>
            <a:r>
              <a:rPr lang="tr-TR" dirty="0" err="1"/>
              <a:t>age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 is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in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groups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decreases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increasing</a:t>
            </a:r>
            <a:r>
              <a:rPr lang="tr-TR" dirty="0"/>
              <a:t> age.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As </a:t>
            </a:r>
            <a:r>
              <a:rPr lang="tr-TR" dirty="0" err="1"/>
              <a:t>age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rate of </a:t>
            </a:r>
            <a:r>
              <a:rPr lang="tr-TR" dirty="0" err="1"/>
              <a:t>Otorhinolaryngology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eye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 </a:t>
            </a:r>
            <a:r>
              <a:rPr lang="tr-TR" dirty="0" err="1"/>
              <a:t>compared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17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D7596-949E-4034-996B-B52838DE7B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264" y="978088"/>
            <a:ext cx="6500446" cy="15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728A17-DAE6-4435-8B5C-9992C78155DD}"/>
              </a:ext>
            </a:extLst>
          </p:cNvPr>
          <p:cNvSpPr txBox="1">
            <a:spLocks/>
          </p:cNvSpPr>
          <p:nvPr/>
        </p:nvSpPr>
        <p:spPr>
          <a:xfrm>
            <a:off x="855785" y="522618"/>
            <a:ext cx="3381983" cy="36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Activity Distribution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204D50-0D87-4C6B-A2D6-8FEDBC79547F}"/>
              </a:ext>
            </a:extLst>
          </p:cNvPr>
          <p:cNvSpPr txBox="1"/>
          <p:nvPr/>
        </p:nvSpPr>
        <p:spPr>
          <a:xfrm>
            <a:off x="1066800" y="764132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9-12</a:t>
            </a:r>
            <a:endParaRPr lang="en-US" sz="10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6CD779F-5C39-4E84-89AE-47219F8F2B0F}"/>
              </a:ext>
            </a:extLst>
          </p:cNvPr>
          <p:cNvSpPr txBox="1"/>
          <p:nvPr/>
        </p:nvSpPr>
        <p:spPr>
          <a:xfrm>
            <a:off x="1022775" y="25350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12-15 </a:t>
            </a:r>
            <a:endParaRPr lang="en-US" sz="10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CE61BD5-1C10-4EB8-A233-582B23EF43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6"/>
          <a:stretch/>
        </p:blipFill>
        <p:spPr bwMode="auto">
          <a:xfrm>
            <a:off x="1109264" y="2737705"/>
            <a:ext cx="6500446" cy="167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952BD5-5671-4EDA-9B9F-B55804597F60}"/>
              </a:ext>
            </a:extLst>
          </p:cNvPr>
          <p:cNvSpPr txBox="1"/>
          <p:nvPr/>
        </p:nvSpPr>
        <p:spPr>
          <a:xfrm>
            <a:off x="1022775" y="44115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Over</a:t>
            </a:r>
            <a:r>
              <a:rPr lang="tr-TR" sz="1000" dirty="0"/>
              <a:t> 15</a:t>
            </a:r>
            <a:endParaRPr lang="en-US" sz="10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5674B78-78EF-4B7F-8169-3C0C17AF69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0"/>
          <a:stretch/>
        </p:blipFill>
        <p:spPr bwMode="auto">
          <a:xfrm>
            <a:off x="1109264" y="4657807"/>
            <a:ext cx="6500446" cy="1630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13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D971-D3F7-413F-A996-B79B7A5A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002"/>
            <a:ext cx="2312480" cy="1499738"/>
          </a:xfrm>
        </p:spPr>
        <p:txBody>
          <a:bodyPr anchor="b">
            <a:normAutofit fontScale="90000"/>
          </a:bodyPr>
          <a:lstStyle/>
          <a:p>
            <a:r>
              <a:rPr lang="tr-TR" sz="2800" dirty="0" err="1"/>
              <a:t>Examining</a:t>
            </a:r>
            <a:r>
              <a:rPr lang="tr-TR" sz="2800" dirty="0"/>
              <a:t> of </a:t>
            </a:r>
            <a:r>
              <a:rPr lang="tr-TR" sz="2800" dirty="0" err="1"/>
              <a:t>processes</a:t>
            </a:r>
            <a:r>
              <a:rPr lang="tr-TR" sz="2800" dirty="0"/>
              <a:t> </a:t>
            </a:r>
            <a:r>
              <a:rPr lang="tr-TR" sz="2800" dirty="0" err="1"/>
              <a:t>that</a:t>
            </a:r>
            <a:r>
              <a:rPr lang="tr-TR" sz="2800" dirty="0"/>
              <a:t> </a:t>
            </a:r>
            <a:r>
              <a:rPr lang="tr-TR" sz="2800" dirty="0" err="1"/>
              <a:t>take</a:t>
            </a:r>
            <a:r>
              <a:rPr lang="tr-TR" sz="2800" dirty="0"/>
              <a:t> </a:t>
            </a:r>
            <a:r>
              <a:rPr lang="tr-TR" sz="2800" dirty="0" err="1"/>
              <a:t>long</a:t>
            </a:r>
            <a:r>
              <a:rPr lang="tr-TR" sz="2800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4689-227E-487D-BE08-BB97E7CE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3103123"/>
            <a:ext cx="2312479" cy="2900887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31% of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9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hours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2F8CFEB-69C0-490E-8F60-E5DA1C3E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25" y="1361871"/>
            <a:ext cx="8123783" cy="41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6DE6A-5782-4DA6-8167-A9DE96C5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22" y="460436"/>
            <a:ext cx="4729778" cy="1176279"/>
          </a:xfrm>
        </p:spPr>
        <p:txBody>
          <a:bodyPr>
            <a:normAutofit fontScale="90000"/>
          </a:bodyPr>
          <a:lstStyle/>
          <a:p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20% of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spend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9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hours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right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Variant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1) 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73F4F-3700-46E1-BADD-355D532E4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7399" y="623521"/>
            <a:ext cx="4322811" cy="566477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E6108-21E6-4AC4-8DD0-BEF3A35C5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059" y="1831074"/>
            <a:ext cx="2049756" cy="25916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DD79-3245-407C-B066-8E49572B2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648" y="4691915"/>
            <a:ext cx="4602152" cy="1463315"/>
          </a:xfrm>
        </p:spPr>
        <p:txBody>
          <a:bodyPr>
            <a:normAutofit/>
          </a:bodyPr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reason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20% of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cases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staying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system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9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hours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that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post-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examination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controls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made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after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long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time.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8036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62916-B908-4A58-BEBF-9106CBFF80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1" y="852840"/>
            <a:ext cx="10905302" cy="2808115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C34D7E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B56E-8C1F-4595-9B76-C533DF89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28" y="4495894"/>
            <a:ext cx="5009025" cy="144471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departmental</a:t>
            </a:r>
            <a:r>
              <a:rPr lang="tr-TR" sz="1400" dirty="0"/>
              <a:t> </a:t>
            </a:r>
            <a:r>
              <a:rPr lang="tr-TR" sz="1400" dirty="0" err="1"/>
              <a:t>distribution</a:t>
            </a:r>
            <a:r>
              <a:rPr lang="tr-TR" sz="1400" dirty="0"/>
              <a:t> </a:t>
            </a:r>
            <a:r>
              <a:rPr lang="tr-TR" sz="1400" dirty="0" err="1"/>
              <a:t>table</a:t>
            </a:r>
            <a:r>
              <a:rPr lang="tr-TR" sz="1400" dirty="0"/>
              <a:t> of </a:t>
            </a:r>
            <a:r>
              <a:rPr lang="tr-TR" sz="1400" dirty="0" err="1"/>
              <a:t>operations</a:t>
            </a:r>
            <a:r>
              <a:rPr lang="tr-TR" sz="1400" dirty="0"/>
              <a:t> </a:t>
            </a:r>
            <a:r>
              <a:rPr lang="tr-TR" sz="1400" dirty="0" err="1"/>
              <a:t>lasting</a:t>
            </a:r>
            <a:r>
              <a:rPr lang="tr-TR" sz="1400" dirty="0"/>
              <a:t> </a:t>
            </a:r>
            <a:r>
              <a:rPr lang="tr-TR" sz="1400" dirty="0" err="1"/>
              <a:t>more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9 </a:t>
            </a:r>
            <a:r>
              <a:rPr lang="tr-TR" sz="1400" dirty="0" err="1"/>
              <a:t>hours</a:t>
            </a:r>
            <a:r>
              <a:rPr lang="tr-TR" sz="1400" dirty="0"/>
              <a:t> is as </a:t>
            </a:r>
            <a:r>
              <a:rPr lang="tr-TR" sz="1400" dirty="0" err="1"/>
              <a:t>above</a:t>
            </a:r>
            <a:r>
              <a:rPr lang="tr-TR" sz="1400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B61805-F4F8-4B8D-BD30-B32AAF300534}"/>
              </a:ext>
            </a:extLst>
          </p:cNvPr>
          <p:cNvSpPr txBox="1">
            <a:spLocks/>
          </p:cNvSpPr>
          <p:nvPr/>
        </p:nvSpPr>
        <p:spPr>
          <a:xfrm>
            <a:off x="6258848" y="4488880"/>
            <a:ext cx="5009025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duration</a:t>
            </a:r>
            <a:r>
              <a:rPr lang="tr-TR" sz="1400" dirty="0"/>
              <a:t> of a </a:t>
            </a:r>
            <a:r>
              <a:rPr lang="tr-TR" sz="1400" dirty="0" err="1"/>
              <a:t>patient’s</a:t>
            </a:r>
            <a:r>
              <a:rPr lang="tr-TR" sz="1400" dirty="0"/>
              <a:t> </a:t>
            </a:r>
            <a:r>
              <a:rPr lang="tr-TR" sz="1400" dirty="0" err="1"/>
              <a:t>stay</a:t>
            </a:r>
            <a:r>
              <a:rPr lang="tr-TR" sz="1400" dirty="0"/>
              <a:t> in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process</a:t>
            </a:r>
            <a:r>
              <a:rPr lang="tr-TR" sz="1400" dirty="0"/>
              <a:t> is </a:t>
            </a:r>
            <a:r>
              <a:rPr lang="tr-TR" sz="1400" dirty="0" err="1"/>
              <a:t>longer</a:t>
            </a:r>
            <a:r>
              <a:rPr lang="tr-TR" sz="1400" dirty="0"/>
              <a:t> in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departments</a:t>
            </a:r>
            <a:r>
              <a:rPr lang="tr-TR" sz="1400" dirty="0"/>
              <a:t> </a:t>
            </a:r>
            <a:r>
              <a:rPr lang="tr-TR" sz="1400" dirty="0" err="1"/>
              <a:t>which</a:t>
            </a:r>
            <a:r>
              <a:rPr lang="tr-TR" sz="1400" dirty="0"/>
              <a:t> has a </a:t>
            </a:r>
            <a:r>
              <a:rPr lang="tr-TR" sz="1400" dirty="0" err="1"/>
              <a:t>control</a:t>
            </a:r>
            <a:r>
              <a:rPr lang="tr-TR" sz="1400" dirty="0"/>
              <a:t> </a:t>
            </a:r>
            <a:r>
              <a:rPr lang="tr-TR" sz="1400" dirty="0" err="1"/>
              <a:t>procedure</a:t>
            </a:r>
            <a:r>
              <a:rPr lang="tr-T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tr-TR" sz="1400" dirty="0" err="1"/>
              <a:t>Examples</a:t>
            </a:r>
            <a:r>
              <a:rPr lang="tr-TR" sz="1400" dirty="0"/>
              <a:t> </a:t>
            </a:r>
            <a:r>
              <a:rPr lang="tr-TR" sz="1400" dirty="0" err="1"/>
              <a:t>include</a:t>
            </a:r>
            <a:r>
              <a:rPr lang="tr-TR" sz="1400" dirty="0"/>
              <a:t> </a:t>
            </a:r>
            <a:r>
              <a:rPr lang="tr-TR" sz="1400" dirty="0" err="1"/>
              <a:t>pediatrics</a:t>
            </a:r>
            <a:r>
              <a:rPr lang="tr-TR" sz="1400" dirty="0"/>
              <a:t> </a:t>
            </a:r>
            <a:r>
              <a:rPr lang="tr-TR" sz="1400" dirty="0" err="1"/>
              <a:t>or</a:t>
            </a:r>
            <a:r>
              <a:rPr lang="tr-TR" sz="1400" dirty="0"/>
              <a:t> </a:t>
            </a:r>
            <a:r>
              <a:rPr lang="tr-TR" sz="1400" dirty="0" err="1"/>
              <a:t>orthopedics</a:t>
            </a:r>
            <a:r>
              <a:rPr lang="tr-T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25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6984-791F-4B85-AE44-A334932B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7459"/>
            <a:ext cx="10058400" cy="1371600"/>
          </a:xfrm>
        </p:spPr>
        <p:txBody>
          <a:bodyPr/>
          <a:lstStyle/>
          <a:p>
            <a:pPr algn="ctr"/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977C65-7AEC-4FA2-873A-AC7B3802B6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77" y="1979059"/>
            <a:ext cx="8030846" cy="3758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43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3BE3-3A26-463E-A1B7-BC8CE82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8522"/>
            <a:ext cx="10058400" cy="574726"/>
          </a:xfrm>
        </p:spPr>
        <p:txBody>
          <a:bodyPr>
            <a:no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3 </a:t>
            </a:r>
            <a:r>
              <a:rPr lang="tr-TR" dirty="0" err="1"/>
              <a:t>routes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as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words</a:t>
            </a:r>
            <a:r>
              <a:rPr lang="tr-TR" dirty="0"/>
              <a:t>,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F4D18-7284-44FB-BF84-CE8DB56726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68" y="953668"/>
            <a:ext cx="10139464" cy="5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2D65C-075B-4F16-91C4-ABE2C6A392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5" y="3014360"/>
            <a:ext cx="10352837" cy="15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B75BD0-C2D5-4815-A94B-F841D26A3BFE}"/>
              </a:ext>
            </a:extLst>
          </p:cNvPr>
          <p:cNvSpPr txBox="1">
            <a:spLocks/>
          </p:cNvSpPr>
          <p:nvPr/>
        </p:nvSpPr>
        <p:spPr>
          <a:xfrm>
            <a:off x="1066800" y="4800134"/>
            <a:ext cx="10058400" cy="574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(</a:t>
            </a:r>
            <a:r>
              <a:rPr lang="tr-TR" dirty="0" err="1"/>
              <a:t>operating</a:t>
            </a:r>
            <a:r>
              <a:rPr lang="tr-TR" dirty="0"/>
              <a:t>)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as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44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4F52A-E59C-4C5D-9D9A-3F5C794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0" y="413053"/>
            <a:ext cx="2312480" cy="1196511"/>
          </a:xfrm>
        </p:spPr>
        <p:txBody>
          <a:bodyPr anchor="b">
            <a:normAutofit fontScale="90000"/>
          </a:bodyPr>
          <a:lstStyle/>
          <a:p>
            <a:r>
              <a:rPr lang="tr-TR" sz="2200" dirty="0" err="1"/>
              <a:t>Examining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two</a:t>
            </a:r>
            <a:r>
              <a:rPr lang="tr-TR" sz="2200" dirty="0"/>
              <a:t> </a:t>
            </a:r>
            <a:r>
              <a:rPr lang="tr-TR" sz="2200" dirty="0" err="1"/>
              <a:t>activities</a:t>
            </a:r>
            <a:r>
              <a:rPr lang="tr-TR" sz="2200" dirty="0"/>
              <a:t> </a:t>
            </a:r>
            <a:r>
              <a:rPr lang="tr-TR" sz="2200" dirty="0" err="1"/>
              <a:t>with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highest</a:t>
            </a:r>
            <a:r>
              <a:rPr lang="tr-TR" sz="2200" dirty="0"/>
              <a:t> </a:t>
            </a:r>
            <a:r>
              <a:rPr lang="tr-TR" sz="2200" dirty="0" err="1"/>
              <a:t>frequency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endParaRPr lang="tr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797A-32CC-4D2C-89C5-E661560F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978" y="1563920"/>
            <a:ext cx="2596896" cy="5220928"/>
          </a:xfrm>
        </p:spPr>
        <p:txBody>
          <a:bodyPr>
            <a:normAutofit fontScale="92500"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filtered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tr-TR" sz="1400" dirty="0" err="1"/>
              <a:t>It</a:t>
            </a:r>
            <a:r>
              <a:rPr lang="tr-TR" sz="1400" dirty="0"/>
              <a:t> </a:t>
            </a:r>
            <a:r>
              <a:rPr lang="tr-TR" sz="1400" dirty="0" err="1"/>
              <a:t>took</a:t>
            </a:r>
            <a:r>
              <a:rPr lang="tr-TR" sz="1400" dirty="0"/>
              <a:t> an </a:t>
            </a:r>
            <a:r>
              <a:rPr lang="tr-TR" sz="1400" dirty="0" err="1"/>
              <a:t>average</a:t>
            </a:r>
            <a:r>
              <a:rPr lang="tr-TR" sz="1400" dirty="0"/>
              <a:t> of 6.4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patients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go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Control </a:t>
            </a:r>
            <a:r>
              <a:rPr lang="tr-TR" sz="1400" dirty="0" err="1"/>
              <a:t>Examination</a:t>
            </a:r>
            <a:r>
              <a:rPr lang="tr-TR" sz="1400" dirty="0"/>
              <a:t>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Normal </a:t>
            </a:r>
            <a:r>
              <a:rPr lang="tr-TR" sz="1400" dirty="0" err="1"/>
              <a:t>Examination</a:t>
            </a:r>
            <a:r>
              <a:rPr lang="tr-TR" sz="1400" dirty="0"/>
              <a:t>.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Control </a:t>
            </a:r>
            <a:r>
              <a:rPr lang="tr-TR" sz="1400" dirty="0" err="1"/>
              <a:t>Examination</a:t>
            </a:r>
            <a:r>
              <a:rPr lang="tr-TR" sz="1400" dirty="0"/>
              <a:t>, it </a:t>
            </a:r>
            <a:r>
              <a:rPr lang="tr-TR" sz="1400" dirty="0" err="1"/>
              <a:t>took</a:t>
            </a:r>
            <a:r>
              <a:rPr lang="tr-TR" sz="1400" dirty="0"/>
              <a:t> an </a:t>
            </a:r>
            <a:r>
              <a:rPr lang="tr-TR" sz="1400" dirty="0" err="1"/>
              <a:t>average</a:t>
            </a:r>
            <a:r>
              <a:rPr lang="tr-TR" sz="1400" dirty="0"/>
              <a:t> of 10.6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them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go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Normal </a:t>
            </a:r>
            <a:r>
              <a:rPr lang="tr-TR" sz="1400" dirty="0" err="1"/>
              <a:t>Examination</a:t>
            </a:r>
            <a:r>
              <a:rPr lang="tr-TR" sz="1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DC533-662E-46CD-B355-97F5DFA2E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88" y="836579"/>
            <a:ext cx="7347722" cy="5184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23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77FC-3768-4D63-8AC7-8A89D5ED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081" y="2481767"/>
            <a:ext cx="4602152" cy="1874519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duration</a:t>
            </a:r>
            <a:r>
              <a:rPr lang="tr-TR" dirty="0"/>
              <a:t> of </a:t>
            </a:r>
            <a:r>
              <a:rPr lang="tr-TR" dirty="0" err="1"/>
              <a:t>stay</a:t>
            </a:r>
            <a:r>
              <a:rPr lang="tr-TR" dirty="0"/>
              <a:t> in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of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involving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is 9.9 </a:t>
            </a:r>
            <a:r>
              <a:rPr lang="tr-TR" dirty="0" err="1"/>
              <a:t>days</a:t>
            </a:r>
            <a:r>
              <a:rPr lang="tr-TR" dirty="0"/>
              <a:t>. </a:t>
            </a:r>
          </a:p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stay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throughout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general </a:t>
            </a:r>
            <a:r>
              <a:rPr lang="tr-TR" dirty="0" err="1"/>
              <a:t>process</a:t>
            </a:r>
            <a:r>
              <a:rPr lang="tr-TR" dirty="0"/>
              <a:t> of 4.4 </a:t>
            </a:r>
            <a:r>
              <a:rPr lang="tr-TR" dirty="0" err="1"/>
              <a:t>days</a:t>
            </a:r>
            <a:r>
              <a:rPr lang="tr-TR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EB85A-7C70-4CAB-9C7C-EC68E60BE1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19" y="1443017"/>
            <a:ext cx="3598504" cy="374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43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B0D1-C274-49A0-AECD-348416AD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29559"/>
            <a:ext cx="6361522" cy="2309566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Below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(</a:t>
            </a:r>
            <a:r>
              <a:rPr lang="tr-TR" dirty="0" err="1"/>
              <a:t>operating</a:t>
            </a:r>
            <a:r>
              <a:rPr lang="tr-TR" dirty="0"/>
              <a:t>)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selected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worked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518 </a:t>
            </a:r>
            <a:r>
              <a:rPr lang="tr-TR" dirty="0" err="1"/>
              <a:t>procedures</a:t>
            </a:r>
            <a:r>
              <a:rPr lang="tr-TR" dirty="0"/>
              <a:t> (</a:t>
            </a:r>
            <a:r>
              <a:rPr lang="tr-TR" dirty="0" err="1"/>
              <a:t>operations</a:t>
            </a:r>
            <a:r>
              <a:rPr lang="tr-TR" dirty="0"/>
              <a:t>).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of 64 </a:t>
            </a:r>
            <a:r>
              <a:rPr lang="tr-TR" dirty="0" err="1"/>
              <a:t>procedures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operations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10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83DB-D4BF-4029-B712-2EAE047B61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4197"/>
            <a:ext cx="9867456" cy="2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175CC-A708-4028-899A-A6094CBDE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28" y="736231"/>
            <a:ext cx="2950728" cy="240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0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8640-E9D5-4503-BFC7-2F58D510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Uploading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Disco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09404-0D33-43BA-82F1-2C33669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47" y="3422926"/>
            <a:ext cx="9714155" cy="1505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22935-D4A9-497C-94AE-C30CB72F77FF}"/>
              </a:ext>
            </a:extLst>
          </p:cNvPr>
          <p:cNvSpPr txBox="1"/>
          <p:nvPr/>
        </p:nvSpPr>
        <p:spPr>
          <a:xfrm rot="18801686">
            <a:off x="1300570" y="2944523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Case ID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4DBD5-C433-4181-9ECB-F08FB07E8B77}"/>
              </a:ext>
            </a:extLst>
          </p:cNvPr>
          <p:cNvSpPr txBox="1"/>
          <p:nvPr/>
        </p:nvSpPr>
        <p:spPr>
          <a:xfrm rot="18801686">
            <a:off x="1954158" y="299765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C8757-C15C-4752-B87F-F88BFAD6D57F}"/>
              </a:ext>
            </a:extLst>
          </p:cNvPr>
          <p:cNvSpPr txBox="1"/>
          <p:nvPr/>
        </p:nvSpPr>
        <p:spPr>
          <a:xfrm rot="18801686">
            <a:off x="2491855" y="292145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Remove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7331F-2CF9-4CEF-9FA0-679DB1A13FA2}"/>
              </a:ext>
            </a:extLst>
          </p:cNvPr>
          <p:cNvSpPr txBox="1"/>
          <p:nvPr/>
        </p:nvSpPr>
        <p:spPr>
          <a:xfrm rot="18801686">
            <a:off x="3840686" y="2941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Activity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15ACB-8955-40D8-92A8-D1DEF55B846B}"/>
              </a:ext>
            </a:extLst>
          </p:cNvPr>
          <p:cNvSpPr txBox="1"/>
          <p:nvPr/>
        </p:nvSpPr>
        <p:spPr>
          <a:xfrm rot="18801686">
            <a:off x="5490809" y="298267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C4DDF8-2C31-43D1-ADEA-A1EBD68846FC}"/>
              </a:ext>
            </a:extLst>
          </p:cNvPr>
          <p:cNvSpPr txBox="1"/>
          <p:nvPr/>
        </p:nvSpPr>
        <p:spPr>
          <a:xfrm rot="18801686">
            <a:off x="8258901" y="298017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E08B9-F187-4124-BB21-FD978DAC5CCE}"/>
              </a:ext>
            </a:extLst>
          </p:cNvPr>
          <p:cNvSpPr txBox="1"/>
          <p:nvPr/>
        </p:nvSpPr>
        <p:spPr>
          <a:xfrm rot="18801686">
            <a:off x="6305018" y="2838297"/>
            <a:ext cx="993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Timestamp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A2CB-1E82-4E64-8E6E-6C34A2621933}"/>
              </a:ext>
            </a:extLst>
          </p:cNvPr>
          <p:cNvSpPr txBox="1"/>
          <p:nvPr/>
        </p:nvSpPr>
        <p:spPr>
          <a:xfrm rot="18801686">
            <a:off x="7188688" y="2899502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Resource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A0CBA-191A-4081-8D2A-C0C7D230159D}"/>
              </a:ext>
            </a:extLst>
          </p:cNvPr>
          <p:cNvSpPr txBox="1"/>
          <p:nvPr/>
        </p:nvSpPr>
        <p:spPr>
          <a:xfrm rot="18801686">
            <a:off x="9691436" y="299922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229B310-B3C4-4773-B8A0-14F072635C10}"/>
              </a:ext>
            </a:extLst>
          </p:cNvPr>
          <p:cNvSpPr txBox="1"/>
          <p:nvPr/>
        </p:nvSpPr>
        <p:spPr>
          <a:xfrm>
            <a:off x="943647" y="5242560"/>
            <a:ext cx="971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uploading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Disco software,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data as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76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F13D-A67F-4E20-9A5F-785064B5E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438" y="1389551"/>
            <a:ext cx="6974264" cy="4991210"/>
          </a:xfrm>
        </p:spPr>
        <p:txBody>
          <a:bodyPr>
            <a:normAutofit/>
          </a:bodyPr>
          <a:lstStyle/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procedures</a:t>
            </a:r>
            <a:r>
              <a:rPr lang="tr-TR" sz="1600" dirty="0"/>
              <a:t> of </a:t>
            </a:r>
            <a:r>
              <a:rPr lang="tr-TR" sz="1600" dirty="0" err="1"/>
              <a:t>half</a:t>
            </a:r>
            <a:r>
              <a:rPr lang="tr-TR" sz="1600" dirty="0"/>
              <a:t> (130 </a:t>
            </a:r>
            <a:r>
              <a:rPr lang="tr-TR" sz="1600" dirty="0" err="1"/>
              <a:t>people</a:t>
            </a:r>
            <a:r>
              <a:rPr lang="tr-TR" sz="1600" dirty="0"/>
              <a:t>) of </a:t>
            </a:r>
            <a:r>
              <a:rPr lang="tr-TR" sz="1600" dirty="0" err="1"/>
              <a:t>those</a:t>
            </a:r>
            <a:r>
              <a:rPr lang="tr-TR" sz="1600" dirty="0"/>
              <a:t> (263 </a:t>
            </a:r>
            <a:r>
              <a:rPr lang="tr-TR" sz="1600" dirty="0" err="1"/>
              <a:t>people</a:t>
            </a:r>
            <a:r>
              <a:rPr lang="tr-TR" sz="1600" dirty="0"/>
              <a:t>) </a:t>
            </a:r>
            <a:r>
              <a:rPr lang="tr-TR" sz="1600" dirty="0" err="1"/>
              <a:t>who</a:t>
            </a:r>
            <a:r>
              <a:rPr lang="tr-TR" sz="1600" dirty="0"/>
              <a:t> </a:t>
            </a:r>
            <a:r>
              <a:rPr lang="tr-TR" sz="1600" dirty="0" err="1"/>
              <a:t>go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Pediatric</a:t>
            </a:r>
            <a:r>
              <a:rPr lang="tr-TR" sz="1600" dirty="0"/>
              <a:t> Normal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Pediatric</a:t>
            </a:r>
            <a:r>
              <a:rPr lang="tr-TR" sz="1600" dirty="0"/>
              <a:t> Control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take</a:t>
            </a:r>
            <a:r>
              <a:rPr lang="tr-TR" sz="1600" dirty="0"/>
              <a:t> </a:t>
            </a:r>
            <a:r>
              <a:rPr lang="tr-TR" sz="1600" dirty="0" err="1"/>
              <a:t>longer</a:t>
            </a:r>
            <a:r>
              <a:rPr lang="tr-TR" sz="1600" dirty="0"/>
              <a:t> </a:t>
            </a:r>
            <a:r>
              <a:rPr lang="tr-TR" sz="1600" dirty="0" err="1"/>
              <a:t>than</a:t>
            </a:r>
            <a:r>
              <a:rPr lang="tr-TR" sz="1600" dirty="0"/>
              <a:t> 7 </a:t>
            </a:r>
            <a:r>
              <a:rPr lang="tr-TR" sz="1600" dirty="0" err="1"/>
              <a:t>days</a:t>
            </a:r>
            <a:r>
              <a:rPr lang="tr-TR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551E-637B-4106-8879-3E5631E892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77" y="622570"/>
            <a:ext cx="240030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94C93-9C0C-4C97-9EE4-F9012D0F26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21" y="3232294"/>
            <a:ext cx="9108656" cy="3003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25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4C84-13A6-4F73-8DB7-93D473C5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Part</a:t>
            </a:r>
            <a:r>
              <a:rPr lang="tr-TR" dirty="0"/>
              <a:t>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8B85-2703-4FC7-B2E5-80B3BCC5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two</a:t>
            </a:r>
            <a:r>
              <a:rPr lang="tr-TR" sz="1600" dirty="0"/>
              <a:t> </a:t>
            </a:r>
            <a:r>
              <a:rPr lang="tr-TR" sz="1600" dirty="0" err="1"/>
              <a:t>activities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most</a:t>
            </a:r>
            <a:r>
              <a:rPr lang="tr-TR" sz="1600" dirty="0"/>
              <a:t> </a:t>
            </a:r>
            <a:r>
              <a:rPr lang="tr-TR" sz="1600" dirty="0" err="1"/>
              <a:t>frequency</a:t>
            </a:r>
            <a:r>
              <a:rPr lang="tr-TR" sz="1600" dirty="0"/>
              <a:t> in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process</a:t>
            </a:r>
            <a:endParaRPr lang="tr-TR" sz="1600" dirty="0"/>
          </a:p>
          <a:p>
            <a:r>
              <a:rPr lang="tr-TR" dirty="0" err="1"/>
              <a:t>Repeated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endParaRPr lang="tr-TR" dirty="0"/>
          </a:p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tr-TR" dirty="0"/>
          </a:p>
          <a:p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periods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–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tr-TR" dirty="0"/>
          </a:p>
          <a:p>
            <a:r>
              <a:rPr lang="tr-TR" dirty="0" err="1"/>
              <a:t>Interpretation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days</a:t>
            </a:r>
            <a:endParaRPr lang="tr-TR" dirty="0"/>
          </a:p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  <a:p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6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1F3-710D-4C44-A9C2-30A677F6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two</a:t>
            </a:r>
            <a:r>
              <a:rPr lang="tr-TR" sz="4000" dirty="0"/>
              <a:t> </a:t>
            </a:r>
            <a:r>
              <a:rPr lang="tr-TR" sz="4000" dirty="0" err="1"/>
              <a:t>activities</a:t>
            </a:r>
            <a:r>
              <a:rPr lang="tr-TR" sz="4000" dirty="0"/>
              <a:t> </a:t>
            </a:r>
            <a:r>
              <a:rPr lang="tr-TR" sz="4000" dirty="0" err="1"/>
              <a:t>with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most</a:t>
            </a:r>
            <a:r>
              <a:rPr lang="tr-TR" sz="4000" dirty="0"/>
              <a:t> </a:t>
            </a:r>
            <a:r>
              <a:rPr lang="tr-TR" sz="4000" dirty="0" err="1"/>
              <a:t>frequency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67A3-7917-4827-9ACB-24F7496A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119718"/>
            <a:ext cx="3711388" cy="2833026"/>
          </a:xfrm>
        </p:spPr>
        <p:txBody>
          <a:bodyPr/>
          <a:lstStyle/>
          <a:p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filtered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99B8C-33CD-43B2-BE4C-06819552AE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6" y="1932790"/>
            <a:ext cx="5844988" cy="421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1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B0D1-C274-49A0-AECD-348416AD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80" y="650449"/>
            <a:ext cx="6361522" cy="2309566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Below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selected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worked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518 </a:t>
            </a:r>
            <a:r>
              <a:rPr lang="tr-TR" dirty="0" err="1"/>
              <a:t>procedures</a:t>
            </a:r>
            <a:r>
              <a:rPr lang="tr-TR" dirty="0"/>
              <a:t>.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of 64 </a:t>
            </a:r>
            <a:r>
              <a:rPr lang="tr-TR" dirty="0" err="1"/>
              <a:t>procedures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words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10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83DB-D4BF-4029-B712-2EAE047B61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80" y="3245087"/>
            <a:ext cx="9867456" cy="2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175CC-A708-4028-899A-A6094CBDE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808" y="557121"/>
            <a:ext cx="2950728" cy="240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98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C966-71D0-4769-AB77-8A11EEB9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Repeated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87457-FA5D-4BAC-91DF-FC8C94A4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519" y="1824282"/>
            <a:ext cx="5378388" cy="3849624"/>
          </a:xfrm>
        </p:spPr>
        <p:txBody>
          <a:bodyPr/>
          <a:lstStyle/>
          <a:p>
            <a:r>
              <a:rPr lang="tr-TR" dirty="0"/>
              <a:t>96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returned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corresponds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3%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patient</a:t>
            </a:r>
            <a:r>
              <a:rPr lang="tr-TR" dirty="0"/>
              <a:t>.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can be </a:t>
            </a:r>
            <a:r>
              <a:rPr lang="tr-TR" dirty="0" err="1"/>
              <a:t>consulted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issue</a:t>
            </a:r>
            <a:r>
              <a:rPr lang="tr-TR" dirty="0"/>
              <a:t>. 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reason</a:t>
            </a:r>
            <a:r>
              <a:rPr lang="tr-TR" dirty="0"/>
              <a:t> is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certain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not </a:t>
            </a:r>
            <a:r>
              <a:rPr lang="tr-TR" dirty="0" err="1"/>
              <a:t>successful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, it can be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 of </a:t>
            </a:r>
            <a:r>
              <a:rPr lang="tr-TR" dirty="0" err="1"/>
              <a:t>examination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5163-4FB0-4B8D-95C6-E00BC866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081" y="1823339"/>
            <a:ext cx="4885326" cy="220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C2B49-43D7-436B-9337-C350CF1C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573" y="4306770"/>
            <a:ext cx="8651126" cy="145732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27DDBDD-2F17-4505-84C5-07F7710D45AA}"/>
              </a:ext>
            </a:extLst>
          </p:cNvPr>
          <p:cNvSpPr txBox="1"/>
          <p:nvPr/>
        </p:nvSpPr>
        <p:spPr>
          <a:xfrm>
            <a:off x="1295759" y="5773239"/>
            <a:ext cx="87009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Doctors</a:t>
            </a:r>
            <a:r>
              <a:rPr lang="tr-TR" sz="1500" dirty="0"/>
              <a:t> </a:t>
            </a:r>
            <a:r>
              <a:rPr lang="tr-TR" sz="1500" dirty="0" err="1"/>
              <a:t>examining</a:t>
            </a:r>
            <a:r>
              <a:rPr lang="tr-TR" sz="1500" dirty="0"/>
              <a:t> </a:t>
            </a:r>
            <a:r>
              <a:rPr lang="tr-TR" sz="1500" dirty="0" err="1"/>
              <a:t>patients</a:t>
            </a:r>
            <a:r>
              <a:rPr lang="tr-TR" sz="1500" dirty="0"/>
              <a:t> </a:t>
            </a:r>
            <a:r>
              <a:rPr lang="tr-TR" sz="1500" dirty="0" err="1"/>
              <a:t>who</a:t>
            </a:r>
            <a:r>
              <a:rPr lang="tr-TR" sz="1500" dirty="0"/>
              <a:t> </a:t>
            </a:r>
            <a:r>
              <a:rPr lang="tr-TR" sz="1500" dirty="0" err="1"/>
              <a:t>repeatedly</a:t>
            </a:r>
            <a:r>
              <a:rPr lang="tr-TR" sz="1500" dirty="0"/>
              <a:t> </a:t>
            </a:r>
            <a:r>
              <a:rPr lang="tr-TR" sz="1500" dirty="0" err="1"/>
              <a:t>come</a:t>
            </a:r>
            <a:r>
              <a:rPr lang="tr-TR" sz="1500" dirty="0"/>
              <a:t> </a:t>
            </a:r>
            <a:r>
              <a:rPr lang="tr-TR" sz="1500" dirty="0" err="1"/>
              <a:t>for</a:t>
            </a:r>
            <a:r>
              <a:rPr lang="tr-TR" sz="1500" dirty="0"/>
              <a:t> a normal </a:t>
            </a:r>
            <a:r>
              <a:rPr lang="tr-TR" sz="1500" dirty="0" err="1"/>
              <a:t>examination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4641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7A30-8FFF-48BF-826F-B7B8F6510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4188"/>
            <a:ext cx="10058400" cy="3849624"/>
          </a:xfrm>
        </p:spPr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seen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DR115 </a:t>
            </a:r>
            <a:r>
              <a:rPr lang="tr-TR" dirty="0" err="1"/>
              <a:t>and</a:t>
            </a:r>
            <a:r>
              <a:rPr lang="tr-TR" dirty="0"/>
              <a:t> DR63, </a:t>
            </a:r>
            <a:r>
              <a:rPr lang="tr-TR" dirty="0" err="1"/>
              <a:t>seen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above</a:t>
            </a:r>
            <a:r>
              <a:rPr lang="tr-TR" dirty="0"/>
              <a:t>,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2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entire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Since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do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, it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cause</a:t>
            </a:r>
            <a:r>
              <a:rPr lang="tr-TR" dirty="0"/>
              <a:t> a </a:t>
            </a:r>
            <a:r>
              <a:rPr lang="tr-TR" dirty="0" err="1"/>
              <a:t>decrease</a:t>
            </a:r>
            <a:r>
              <a:rPr lang="tr-TR" dirty="0"/>
              <a:t> in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cause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nomal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.</a:t>
            </a:r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situation</a:t>
            </a:r>
            <a:r>
              <a:rPr lang="tr-TR" dirty="0"/>
              <a:t> can be </a:t>
            </a:r>
            <a:r>
              <a:rPr lang="tr-TR" dirty="0" err="1"/>
              <a:t>solved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workload</a:t>
            </a:r>
            <a:r>
              <a:rPr lang="tr-TR" dirty="0"/>
              <a:t> of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homogeneous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E4B14-C9EE-4DAB-BC42-2D72F33BAB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11"/>
          <a:stretch/>
        </p:blipFill>
        <p:spPr bwMode="auto">
          <a:xfrm>
            <a:off x="1066800" y="2213604"/>
            <a:ext cx="10058400" cy="1215396"/>
          </a:xfrm>
          <a:prstGeom prst="rect">
            <a:avLst/>
          </a:prstGeom>
          <a:noFill/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40E4C88-89C4-4FE0-9825-2B1E5BA4A26C}"/>
              </a:ext>
            </a:extLst>
          </p:cNvPr>
          <p:cNvSpPr txBox="1"/>
          <p:nvPr/>
        </p:nvSpPr>
        <p:spPr>
          <a:xfrm>
            <a:off x="1066800" y="3563332"/>
            <a:ext cx="10058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Doctors</a:t>
            </a:r>
            <a:r>
              <a:rPr lang="tr-TR" sz="1500" dirty="0"/>
              <a:t> </a:t>
            </a:r>
            <a:r>
              <a:rPr lang="tr-TR" sz="1500" dirty="0" err="1"/>
              <a:t>who</a:t>
            </a:r>
            <a:r>
              <a:rPr lang="tr-TR" sz="1500" dirty="0"/>
              <a:t> </a:t>
            </a:r>
            <a:r>
              <a:rPr lang="tr-TR" sz="1500" dirty="0" err="1"/>
              <a:t>examinated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most</a:t>
            </a:r>
            <a:r>
              <a:rPr lang="tr-TR" sz="1500" dirty="0"/>
              <a:t> </a:t>
            </a:r>
            <a:r>
              <a:rPr lang="tr-TR" sz="1500" dirty="0" err="1"/>
              <a:t>patients</a:t>
            </a:r>
            <a:r>
              <a:rPr lang="tr-TR" sz="1500" dirty="0"/>
              <a:t> </a:t>
            </a:r>
            <a:r>
              <a:rPr lang="tr-TR" sz="1500" dirty="0" err="1"/>
              <a:t>throughout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process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327323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9DC1-5507-4BFA-B56F-72B4925A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9D0E-4E44-4380-827C-AABF07082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homogenize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workload</a:t>
            </a:r>
            <a:r>
              <a:rPr lang="tr-TR" sz="1600" dirty="0"/>
              <a:t>:</a:t>
            </a:r>
          </a:p>
          <a:p>
            <a:r>
              <a:rPr lang="tr-TR" sz="1600" dirty="0" err="1"/>
              <a:t>If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hospital</a:t>
            </a:r>
            <a:r>
              <a:rPr lang="tr-TR" sz="1600" dirty="0"/>
              <a:t> </a:t>
            </a:r>
            <a:r>
              <a:rPr lang="tr-TR" sz="1600" dirty="0" err="1"/>
              <a:t>does</a:t>
            </a:r>
            <a:r>
              <a:rPr lang="tr-TR" sz="1600" dirty="0"/>
              <a:t> not </a:t>
            </a:r>
            <a:r>
              <a:rPr lang="tr-TR" sz="1600" dirty="0" err="1"/>
              <a:t>have</a:t>
            </a:r>
            <a:r>
              <a:rPr lang="tr-TR" sz="1600" dirty="0"/>
              <a:t>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,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 can be </a:t>
            </a:r>
            <a:r>
              <a:rPr lang="tr-TR" sz="1600" dirty="0" err="1"/>
              <a:t>developed</a:t>
            </a:r>
            <a:r>
              <a:rPr lang="tr-TR" sz="1600" dirty="0"/>
              <a:t> as </a:t>
            </a:r>
            <a:r>
              <a:rPr lang="tr-TR" sz="1600" dirty="0" err="1"/>
              <a:t>follows</a:t>
            </a:r>
            <a:r>
              <a:rPr lang="tr-TR" sz="1600" dirty="0"/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400" dirty="0" err="1">
                <a:sym typeface="Wingdings" panose="05000000000000000000" pitchFamily="2" charset="2"/>
              </a:rPr>
              <a:t>In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system</a:t>
            </a:r>
            <a:r>
              <a:rPr lang="tr-TR" sz="1400" dirty="0">
                <a:sym typeface="Wingdings" panose="05000000000000000000" pitchFamily="2" charset="2"/>
              </a:rPr>
              <a:t>,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number</a:t>
            </a:r>
            <a:r>
              <a:rPr lang="tr-TR" sz="1400" dirty="0">
                <a:sym typeface="Wingdings" panose="05000000000000000000" pitchFamily="2" charset="2"/>
              </a:rPr>
              <a:t> of </a:t>
            </a:r>
            <a:r>
              <a:rPr lang="tr-TR" sz="1400" dirty="0" err="1">
                <a:sym typeface="Wingdings" panose="05000000000000000000" pitchFamily="2" charset="2"/>
              </a:rPr>
              <a:t>patients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that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each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can </a:t>
            </a:r>
            <a:r>
              <a:rPr lang="tr-TR" sz="1400" dirty="0" err="1">
                <a:sym typeface="Wingdings" panose="05000000000000000000" pitchFamily="2" charset="2"/>
              </a:rPr>
              <a:t>see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daily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should</a:t>
            </a:r>
            <a:r>
              <a:rPr lang="tr-TR" sz="1400" dirty="0">
                <a:sym typeface="Wingdings" panose="05000000000000000000" pitchFamily="2" charset="2"/>
              </a:rPr>
              <a:t> be </a:t>
            </a:r>
            <a:r>
              <a:rPr lang="tr-TR" sz="1400" dirty="0" err="1">
                <a:sym typeface="Wingdings" panose="05000000000000000000" pitchFamily="2" charset="2"/>
              </a:rPr>
              <a:t>limited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reduced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there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already</a:t>
            </a:r>
            <a:r>
              <a:rPr lang="tr-TR" sz="1400" dirty="0">
                <a:sym typeface="Wingdings" panose="05000000000000000000" pitchFamily="2" charset="2"/>
              </a:rPr>
              <a:t> a limit.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preferred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by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on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 he </a:t>
            </a:r>
            <a:r>
              <a:rPr lang="tr-TR" sz="1400" dirty="0" err="1">
                <a:sym typeface="Wingdings" panose="05000000000000000000" pitchFamily="2" charset="2"/>
              </a:rPr>
              <a:t>wants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to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make</a:t>
            </a:r>
            <a:r>
              <a:rPr lang="tr-TR" sz="1400" dirty="0">
                <a:sym typeface="Wingdings" panose="05000000000000000000" pitchFamily="2" charset="2"/>
              </a:rPr>
              <a:t>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suitable</a:t>
            </a:r>
            <a:r>
              <a:rPr lang="tr-TR" sz="1400" dirty="0">
                <a:sym typeface="Wingdings" panose="05000000000000000000" pitchFamily="2" charset="2"/>
              </a:rPr>
              <a:t>,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made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that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. </a:t>
            </a: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preferred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is not </a:t>
            </a:r>
            <a:r>
              <a:rPr lang="tr-TR" sz="1400" dirty="0" err="1">
                <a:sym typeface="Wingdings" panose="05000000000000000000" pitchFamily="2" charset="2"/>
              </a:rPr>
              <a:t>available</a:t>
            </a:r>
            <a:r>
              <a:rPr lang="tr-TR" sz="1400" dirty="0">
                <a:sym typeface="Wingdings" panose="05000000000000000000" pitchFamily="2" charset="2"/>
              </a:rPr>
              <a:t>,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can be </a:t>
            </a:r>
            <a:r>
              <a:rPr lang="tr-TR" sz="1400" dirty="0" err="1">
                <a:sym typeface="Wingdings" panose="05000000000000000000" pitchFamily="2" charset="2"/>
              </a:rPr>
              <a:t>encouraged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to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make</a:t>
            </a:r>
            <a:r>
              <a:rPr lang="tr-TR" sz="1400" dirty="0">
                <a:sym typeface="Wingdings" panose="05000000000000000000" pitchFamily="2" charset="2"/>
              </a:rPr>
              <a:t>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a </a:t>
            </a:r>
            <a:r>
              <a:rPr lang="tr-TR" sz="1400" dirty="0" err="1">
                <a:sym typeface="Wingdings" panose="05000000000000000000" pitchFamily="2" charset="2"/>
              </a:rPr>
              <a:t>different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on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same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of his </a:t>
            </a:r>
            <a:r>
              <a:rPr lang="tr-TR" sz="1400" dirty="0" err="1">
                <a:sym typeface="Wingdings" panose="05000000000000000000" pitchFamily="2" charset="2"/>
              </a:rPr>
              <a:t>choice</a:t>
            </a:r>
            <a:r>
              <a:rPr lang="tr-TR" sz="1400" dirty="0">
                <a:sym typeface="Wingdings" panose="05000000000000000000" pitchFamily="2" charset="2"/>
              </a:rPr>
              <a:t> on a </a:t>
            </a:r>
            <a:r>
              <a:rPr lang="tr-TR" sz="1400" dirty="0" err="1">
                <a:sym typeface="Wingdings" panose="05000000000000000000" pitchFamily="2" charset="2"/>
              </a:rPr>
              <a:t>different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500" dirty="0" err="1"/>
              <a:t>This</a:t>
            </a:r>
            <a:r>
              <a:rPr lang="tr-TR" sz="1500" dirty="0"/>
              <a:t> can be done </a:t>
            </a:r>
            <a:r>
              <a:rPr lang="tr-TR" sz="1500" dirty="0" err="1"/>
              <a:t>with</a:t>
            </a:r>
            <a:r>
              <a:rPr lang="tr-TR" sz="1500" dirty="0"/>
              <a:t> a </a:t>
            </a:r>
            <a:r>
              <a:rPr lang="tr-TR" sz="1500" dirty="0" err="1"/>
              <a:t>message</a:t>
            </a:r>
            <a:r>
              <a:rPr lang="tr-TR" sz="1500" dirty="0"/>
              <a:t> </a:t>
            </a:r>
            <a:r>
              <a:rPr lang="tr-TR" sz="1500" dirty="0" err="1"/>
              <a:t>box</a:t>
            </a:r>
            <a:r>
              <a:rPr lang="tr-TR" sz="1500" dirty="0"/>
              <a:t> in online </a:t>
            </a:r>
            <a:r>
              <a:rPr lang="tr-TR" sz="1500" dirty="0" err="1"/>
              <a:t>systems</a:t>
            </a:r>
            <a:r>
              <a:rPr lang="tr-TR" sz="1500" dirty="0"/>
              <a:t>.</a:t>
            </a:r>
          </a:p>
          <a:p>
            <a:pPr marL="274320" lvl="1" indent="0">
              <a:buNone/>
            </a:pPr>
            <a:endParaRPr lang="tr-TR" sz="1500" dirty="0"/>
          </a:p>
          <a:p>
            <a:pPr marL="274320" lvl="1" indent="0">
              <a:buNone/>
            </a:pPr>
            <a:r>
              <a:rPr lang="tr-TR" sz="1500" dirty="0">
                <a:sym typeface="Wingdings" panose="05000000000000000000" pitchFamily="2" charset="2"/>
              </a:rPr>
              <a:t> As a </a:t>
            </a:r>
            <a:r>
              <a:rPr lang="tr-TR" sz="1500" dirty="0" err="1">
                <a:sym typeface="Wingdings" panose="05000000000000000000" pitchFamily="2" charset="2"/>
              </a:rPr>
              <a:t>result</a:t>
            </a:r>
            <a:r>
              <a:rPr lang="tr-TR" sz="1500" dirty="0">
                <a:sym typeface="Wingdings" panose="05000000000000000000" pitchFamily="2" charset="2"/>
              </a:rPr>
              <a:t> of </a:t>
            </a:r>
            <a:r>
              <a:rPr lang="tr-TR" sz="1500" dirty="0" err="1">
                <a:sym typeface="Wingdings" panose="05000000000000000000" pitchFamily="2" charset="2"/>
              </a:rPr>
              <a:t>this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change</a:t>
            </a:r>
            <a:r>
              <a:rPr lang="tr-TR" sz="1500" dirty="0">
                <a:sym typeface="Wingdings" panose="05000000000000000000" pitchFamily="2" charset="2"/>
              </a:rPr>
              <a:t>, it is </a:t>
            </a:r>
            <a:r>
              <a:rPr lang="tr-TR" sz="1500" dirty="0" err="1">
                <a:sym typeface="Wingdings" panose="05000000000000000000" pitchFamily="2" charset="2"/>
              </a:rPr>
              <a:t>checked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whether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patients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are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homogeneously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distributed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to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doctors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and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whether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normal </a:t>
            </a:r>
            <a:r>
              <a:rPr lang="tr-TR" sz="1500" dirty="0" err="1">
                <a:sym typeface="Wingdings" panose="05000000000000000000" pitchFamily="2" charset="2"/>
              </a:rPr>
              <a:t>examination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repetitions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are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reduced</a:t>
            </a:r>
            <a:r>
              <a:rPr lang="tr-TR" sz="1500" dirty="0">
                <a:sym typeface="Wingdings" panose="05000000000000000000" pitchFamily="2" charset="2"/>
              </a:rPr>
              <a:t>.</a:t>
            </a:r>
            <a:endParaRPr lang="tr-TR" sz="1500" dirty="0"/>
          </a:p>
          <a:p>
            <a:pPr lvl="1">
              <a:buFont typeface="Wingdings" panose="05000000000000000000" pitchFamily="2" charset="2"/>
              <a:buChar char="à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09780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79D0-DE60-43A8-A799-8CB34D6F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periods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–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1370-C0DE-4724-ACA6-1927849CA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3693460" cy="3992881"/>
          </a:xfrm>
        </p:spPr>
        <p:txBody>
          <a:bodyPr>
            <a:normAutofit/>
          </a:bodyPr>
          <a:lstStyle/>
          <a:p>
            <a:r>
              <a:rPr lang="tr-TR" sz="1400" dirty="0" err="1"/>
              <a:t>The</a:t>
            </a:r>
            <a:r>
              <a:rPr lang="tr-TR" sz="1400" dirty="0"/>
              <a:t> time </a:t>
            </a:r>
            <a:r>
              <a:rPr lang="tr-TR" sz="1400" dirty="0" err="1"/>
              <a:t>from</a:t>
            </a:r>
            <a:r>
              <a:rPr lang="tr-TR" sz="1400" dirty="0"/>
              <a:t> normal </a:t>
            </a:r>
            <a:r>
              <a:rPr lang="tr-TR" sz="1400" dirty="0" err="1"/>
              <a:t>examinations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control</a:t>
            </a:r>
            <a:r>
              <a:rPr lang="tr-TR" sz="1400" dirty="0"/>
              <a:t> </a:t>
            </a:r>
            <a:r>
              <a:rPr lang="tr-TR" sz="1400" dirty="0" err="1"/>
              <a:t>examinations</a:t>
            </a:r>
            <a:r>
              <a:rPr lang="tr-TR" sz="1400" dirty="0"/>
              <a:t> is </a:t>
            </a:r>
            <a:r>
              <a:rPr lang="tr-TR" sz="1400" dirty="0" err="1"/>
              <a:t>very</a:t>
            </a:r>
            <a:r>
              <a:rPr lang="tr-TR" sz="1400" dirty="0"/>
              <a:t> </a:t>
            </a:r>
            <a:r>
              <a:rPr lang="tr-TR" sz="1400" dirty="0" err="1"/>
              <a:t>long</a:t>
            </a:r>
            <a:r>
              <a:rPr lang="tr-TR" sz="1400" dirty="0"/>
              <a:t> (6.4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</a:t>
            </a:r>
            <a:r>
              <a:rPr lang="tr-TR" sz="1400" dirty="0" err="1"/>
              <a:t>Department</a:t>
            </a:r>
            <a:r>
              <a:rPr lang="tr-TR" sz="1400" dirty="0"/>
              <a:t>)</a:t>
            </a:r>
          </a:p>
          <a:p>
            <a:r>
              <a:rPr lang="en-US" sz="1400" dirty="0"/>
              <a:t>Doctors can be consulted whether this delay is due to doctor busyness or because patients arrive late for control examinations than recommended.</a:t>
            </a:r>
            <a:endParaRPr lang="tr-TR" sz="1400" dirty="0"/>
          </a:p>
          <a:p>
            <a:r>
              <a:rPr lang="en-US" sz="1400" dirty="0"/>
              <a:t>If the reason is doctor busyness, this problem will be solved when the workload is equalized.</a:t>
            </a:r>
            <a:endParaRPr lang="tr-T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EDE11-E30F-4537-A82B-377E8C2D5B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9589" y="2151040"/>
            <a:ext cx="6215611" cy="3897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426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9E1A-46B7-4AA0-9767-20F87DAB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9685"/>
            <a:ext cx="10058400" cy="3849624"/>
          </a:xfrm>
        </p:spPr>
        <p:txBody>
          <a:bodyPr/>
          <a:lstStyle/>
          <a:p>
            <a:r>
              <a:rPr lang="tr-TR" sz="1600" dirty="0" err="1"/>
              <a:t>If</a:t>
            </a:r>
            <a:r>
              <a:rPr lang="tr-TR" sz="1600" dirty="0"/>
              <a:t> </a:t>
            </a:r>
            <a:r>
              <a:rPr lang="tr-TR" sz="1600" dirty="0" err="1"/>
              <a:t>patients</a:t>
            </a:r>
            <a:r>
              <a:rPr lang="tr-TR" sz="1600" dirty="0"/>
              <a:t> </a:t>
            </a:r>
            <a:r>
              <a:rPr lang="tr-TR" sz="1600" dirty="0" err="1"/>
              <a:t>delay</a:t>
            </a:r>
            <a:r>
              <a:rPr lang="tr-TR" sz="1600" dirty="0"/>
              <a:t> </a:t>
            </a:r>
            <a:r>
              <a:rPr lang="tr-TR" sz="1600" dirty="0" err="1"/>
              <a:t>coming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:</a:t>
            </a:r>
          </a:p>
          <a:p>
            <a:endParaRPr lang="tr-TR" sz="1600" dirty="0"/>
          </a:p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doctor</a:t>
            </a:r>
            <a:r>
              <a:rPr lang="tr-TR" sz="1600" dirty="0"/>
              <a:t> </a:t>
            </a:r>
            <a:r>
              <a:rPr lang="tr-TR" sz="1600" dirty="0" err="1"/>
              <a:t>enters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information</a:t>
            </a:r>
            <a:r>
              <a:rPr lang="tr-TR" sz="1600" dirty="0"/>
              <a:t> in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, in how </a:t>
            </a:r>
            <a:r>
              <a:rPr lang="tr-TR" sz="1600" dirty="0" err="1"/>
              <a:t>many</a:t>
            </a:r>
            <a:r>
              <a:rPr lang="tr-TR" sz="1600" dirty="0"/>
              <a:t> </a:t>
            </a:r>
            <a:r>
              <a:rPr lang="tr-TR" sz="1600" dirty="0" err="1"/>
              <a:t>days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patient’s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should</a:t>
            </a:r>
            <a:r>
              <a:rPr lang="tr-TR" sz="1600" dirty="0"/>
              <a:t> be done.</a:t>
            </a:r>
          </a:p>
          <a:p>
            <a:r>
              <a:rPr lang="tr-TR" sz="1600" dirty="0" err="1"/>
              <a:t>When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patient</a:t>
            </a:r>
            <a:r>
              <a:rPr lang="tr-TR" sz="1600" dirty="0"/>
              <a:t> </a:t>
            </a:r>
            <a:r>
              <a:rPr lang="tr-TR" sz="1600" dirty="0" err="1"/>
              <a:t>makes</a:t>
            </a:r>
            <a:r>
              <a:rPr lang="tr-TR" sz="1600" dirty="0"/>
              <a:t>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 </a:t>
            </a:r>
            <a:r>
              <a:rPr lang="tr-TR" sz="1600" dirty="0" err="1"/>
              <a:t>examination</a:t>
            </a:r>
            <a:r>
              <a:rPr lang="tr-TR" sz="1600" dirty="0"/>
              <a:t>,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 </a:t>
            </a:r>
            <a:r>
              <a:rPr lang="tr-TR" sz="1600" dirty="0" err="1"/>
              <a:t>makes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as </a:t>
            </a:r>
            <a:r>
              <a:rPr lang="tr-TR" sz="1600" dirty="0" err="1"/>
              <a:t>close</a:t>
            </a:r>
            <a:r>
              <a:rPr lang="tr-TR" sz="1600" dirty="0"/>
              <a:t> as </a:t>
            </a:r>
            <a:r>
              <a:rPr lang="tr-TR" sz="1600" dirty="0" err="1"/>
              <a:t>possible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date</a:t>
            </a:r>
            <a:r>
              <a:rPr lang="tr-TR" sz="1600" dirty="0"/>
              <a:t> </a:t>
            </a:r>
            <a:r>
              <a:rPr lang="tr-TR" sz="1600" dirty="0" err="1"/>
              <a:t>suggested</a:t>
            </a:r>
            <a:r>
              <a:rPr lang="tr-TR" sz="1600" dirty="0"/>
              <a:t> </a:t>
            </a:r>
            <a:r>
              <a:rPr lang="tr-TR" sz="1600" dirty="0" err="1"/>
              <a:t>by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doctor</a:t>
            </a:r>
            <a:r>
              <a:rPr lang="tr-TR" sz="1600" dirty="0"/>
              <a:t>. </a:t>
            </a:r>
          </a:p>
          <a:p>
            <a:pPr algn="l"/>
            <a:r>
              <a:rPr lang="en-US" sz="1600" dirty="0"/>
              <a:t>If the appointment dates given by the system are far from what the doctor recommends, a record is created about the situation.</a:t>
            </a:r>
            <a:r>
              <a:rPr lang="tr-TR" sz="1600" dirty="0"/>
              <a:t> </a:t>
            </a:r>
            <a:br>
              <a:rPr lang="en-US" sz="2000" b="0" i="0" dirty="0">
                <a:solidFill>
                  <a:srgbClr val="2A363F"/>
                </a:solidFill>
                <a:effectLst/>
                <a:latin typeface="ui-sans-serif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55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C46E-C56C-4581-AB44-4C946EBB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Interpretation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days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09FD-E19E-43FA-97E8-B8CA1BD2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3849624"/>
          </a:xfrm>
        </p:spPr>
        <p:txBody>
          <a:bodyPr>
            <a:normAutofit/>
          </a:bodyPr>
          <a:lstStyle/>
          <a:p>
            <a:r>
              <a:rPr lang="en-US" sz="1600" dirty="0"/>
              <a:t>When we look at the days, the number of patients varies.</a:t>
            </a:r>
            <a:endParaRPr lang="tr-TR" sz="1600" dirty="0"/>
          </a:p>
          <a:p>
            <a:pPr lvl="1"/>
            <a:r>
              <a:rPr lang="tr-TR" sz="1600" dirty="0" err="1"/>
              <a:t>Especially</a:t>
            </a:r>
            <a:r>
              <a:rPr lang="tr-TR" sz="1600" dirty="0"/>
              <a:t> on </a:t>
            </a:r>
            <a:r>
              <a:rPr lang="tr-TR" sz="1600" dirty="0" err="1"/>
              <a:t>Saturdays</a:t>
            </a:r>
            <a:r>
              <a:rPr lang="tr-TR" sz="1600" dirty="0"/>
              <a:t>, it is </a:t>
            </a:r>
            <a:r>
              <a:rPr lang="tr-TR" sz="1600" dirty="0" err="1"/>
              <a:t>seen</a:t>
            </a:r>
            <a:r>
              <a:rPr lang="tr-TR" sz="1600" dirty="0"/>
              <a:t> </a:t>
            </a:r>
            <a:r>
              <a:rPr lang="tr-TR" sz="1600" dirty="0" err="1"/>
              <a:t>that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number</a:t>
            </a:r>
            <a:r>
              <a:rPr lang="tr-TR" sz="1600" dirty="0"/>
              <a:t> of </a:t>
            </a:r>
            <a:r>
              <a:rPr lang="tr-TR" sz="1600" dirty="0" err="1"/>
              <a:t>patients</a:t>
            </a:r>
            <a:r>
              <a:rPr lang="tr-TR" sz="1600" dirty="0"/>
              <a:t> is </a:t>
            </a:r>
            <a:r>
              <a:rPr lang="tr-TR" sz="1600" dirty="0" err="1"/>
              <a:t>very</a:t>
            </a:r>
            <a:r>
              <a:rPr lang="tr-TR" sz="1600" dirty="0"/>
              <a:t> </a:t>
            </a:r>
            <a:r>
              <a:rPr lang="tr-TR" sz="1600" dirty="0" err="1"/>
              <a:t>high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on </a:t>
            </a:r>
            <a:r>
              <a:rPr lang="tr-TR" sz="1600" dirty="0" err="1"/>
              <a:t>Sundays</a:t>
            </a:r>
            <a:r>
              <a:rPr lang="tr-TR" sz="1600" dirty="0"/>
              <a:t> it is </a:t>
            </a:r>
            <a:r>
              <a:rPr lang="tr-TR" sz="1600" dirty="0" err="1"/>
              <a:t>low</a:t>
            </a:r>
            <a:r>
              <a:rPr lang="tr-TR" sz="1600" dirty="0"/>
              <a:t>.</a:t>
            </a:r>
          </a:p>
          <a:p>
            <a:r>
              <a:rPr lang="en-US" sz="1600" dirty="0"/>
              <a:t>Examination limits for Saturday can be reduced, or the patient who wants to make an appointment for Saturday will be shown a message box that Saturday is full and Sunday is empty.</a:t>
            </a:r>
            <a:endParaRPr lang="tr-TR" sz="1600" dirty="0"/>
          </a:p>
          <a:p>
            <a:r>
              <a:rPr lang="en-US" sz="1600" dirty="0"/>
              <a:t>A fee reduction may be provided to encourage patients to come on Sunday.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74ECE-218A-4F79-AD19-F30BD403D257}"/>
              </a:ext>
            </a:extLst>
          </p:cNvPr>
          <p:cNvGraphicFramePr>
            <a:graphicFrameLocks noGrp="1"/>
          </p:cNvGraphicFramePr>
          <p:nvPr/>
        </p:nvGraphicFramePr>
        <p:xfrm>
          <a:off x="1159565" y="4513283"/>
          <a:ext cx="5384800" cy="1070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246">
                  <a:extLst>
                    <a:ext uri="{9D8B030D-6E8A-4147-A177-3AD203B41FA5}">
                      <a16:colId xmlns:a16="http://schemas.microsoft.com/office/drawing/2014/main" val="2895160718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590425156"/>
                    </a:ext>
                  </a:extLst>
                </a:gridCol>
                <a:gridCol w="531325">
                  <a:extLst>
                    <a:ext uri="{9D8B030D-6E8A-4147-A177-3AD203B41FA5}">
                      <a16:colId xmlns:a16="http://schemas.microsoft.com/office/drawing/2014/main" val="2264962785"/>
                    </a:ext>
                  </a:extLst>
                </a:gridCol>
                <a:gridCol w="715715">
                  <a:extLst>
                    <a:ext uri="{9D8B030D-6E8A-4147-A177-3AD203B41FA5}">
                      <a16:colId xmlns:a16="http://schemas.microsoft.com/office/drawing/2014/main" val="1659780470"/>
                    </a:ext>
                  </a:extLst>
                </a:gridCol>
                <a:gridCol w="672703">
                  <a:extLst>
                    <a:ext uri="{9D8B030D-6E8A-4147-A177-3AD203B41FA5}">
                      <a16:colId xmlns:a16="http://schemas.microsoft.com/office/drawing/2014/main" val="4227873883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99278410"/>
                    </a:ext>
                  </a:extLst>
                </a:gridCol>
                <a:gridCol w="698088">
                  <a:extLst>
                    <a:ext uri="{9D8B030D-6E8A-4147-A177-3AD203B41FA5}">
                      <a16:colId xmlns:a16="http://schemas.microsoft.com/office/drawing/2014/main" val="3958935726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8049932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Pazartesi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Salı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Çarşamba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Perşembe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Cuma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Cumartesi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Pazar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808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Ö</a:t>
                      </a:r>
                      <a:r>
                        <a:rPr lang="en-US" sz="1100" u="none" strike="noStrike" dirty="0" err="1">
                          <a:effectLst/>
                        </a:rPr>
                        <a:t>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6433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S</a:t>
                      </a:r>
                      <a:r>
                        <a:rPr lang="en-US" sz="1100" u="none" strike="noStrike" dirty="0" err="1">
                          <a:effectLst/>
                        </a:rPr>
                        <a:t>onra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3585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Toplam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9750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289625-9605-493F-A37C-282BF86B5F7F}"/>
              </a:ext>
            </a:extLst>
          </p:cNvPr>
          <p:cNvGraphicFramePr>
            <a:graphicFrameLocks noGrp="1"/>
          </p:cNvGraphicFramePr>
          <p:nvPr/>
        </p:nvGraphicFramePr>
        <p:xfrm>
          <a:off x="7888925" y="4608533"/>
          <a:ext cx="2222500" cy="880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906299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37055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644284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Haftaiçi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Haftasonu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2273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Ö</a:t>
                      </a:r>
                      <a:r>
                        <a:rPr lang="en-US" sz="1100" u="none" strike="noStrike" dirty="0" err="1">
                          <a:effectLst/>
                        </a:rPr>
                        <a:t>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31,4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9244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S</a:t>
                      </a:r>
                      <a:r>
                        <a:rPr lang="en-US" sz="1100" u="none" strike="noStrike" dirty="0" err="1">
                          <a:effectLst/>
                        </a:rPr>
                        <a:t>onra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48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08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BF263-8040-4CE3-A0DA-44138D44E0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753" y="1070043"/>
            <a:ext cx="7636213" cy="4755722"/>
          </a:xfrm>
          <a:prstGeom prst="rect">
            <a:avLst/>
          </a:prstGeom>
          <a:noFill/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A8D3D-7763-4D81-952F-F613C93C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536970"/>
          </a:xfrm>
        </p:spPr>
        <p:txBody>
          <a:bodyPr anchor="b">
            <a:normAutofit/>
          </a:bodyPr>
          <a:lstStyle/>
          <a:p>
            <a:r>
              <a:rPr lang="tr-TR" sz="2800" dirty="0" err="1"/>
              <a:t>Process</a:t>
            </a:r>
            <a:r>
              <a:rPr lang="tr-TR" sz="2800" dirty="0"/>
              <a:t> </a:t>
            </a:r>
            <a:r>
              <a:rPr lang="tr-TR" sz="2800" dirty="0" err="1"/>
              <a:t>Map</a:t>
            </a:r>
            <a:endParaRPr lang="tr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F0D4-A3FD-4B16-B3F9-CE10298F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showing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frequencies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when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Activity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12%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3EC45-F31A-4BC3-9F35-10A9DAE997FA}"/>
              </a:ext>
            </a:extLst>
          </p:cNvPr>
          <p:cNvSpPr/>
          <p:nvPr/>
        </p:nvSpPr>
        <p:spPr>
          <a:xfrm>
            <a:off x="7745549" y="5420956"/>
            <a:ext cx="678730" cy="527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059EE05-028B-4325-87A8-D153CDAB3B82}"/>
              </a:ext>
            </a:extLst>
          </p:cNvPr>
          <p:cNvSpPr/>
          <p:nvPr/>
        </p:nvSpPr>
        <p:spPr>
          <a:xfrm>
            <a:off x="8176846" y="3429000"/>
            <a:ext cx="199292" cy="123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0CDA805-9F8D-4850-BBAA-F54C3CC315ED}"/>
              </a:ext>
            </a:extLst>
          </p:cNvPr>
          <p:cNvSpPr txBox="1"/>
          <p:nvPr/>
        </p:nvSpPr>
        <p:spPr>
          <a:xfrm>
            <a:off x="8099908" y="3552092"/>
            <a:ext cx="3643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1,437</a:t>
            </a:r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2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17EB-C9BA-4656-AF56-5C97C790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719482" cy="846841"/>
          </a:xfrm>
        </p:spPr>
        <p:txBody>
          <a:bodyPr>
            <a:normAutofit/>
          </a:bodyPr>
          <a:lstStyle/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ACB8-B0F5-4883-89AB-31DCB1D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52" y="1775013"/>
            <a:ext cx="5039922" cy="422043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There are 12 departments with less than 100 frequencies. If we filter these </a:t>
            </a:r>
            <a:r>
              <a:rPr lang="tr-TR" sz="1800" dirty="0" err="1"/>
              <a:t>departments</a:t>
            </a:r>
            <a:r>
              <a:rPr lang="en-US" sz="1800" dirty="0"/>
              <a:t>;</a:t>
            </a:r>
            <a:endParaRPr lang="tr-TR" sz="1800" dirty="0"/>
          </a:p>
          <a:p>
            <a:pPr algn="l"/>
            <a:r>
              <a:rPr lang="en-US" sz="1800" dirty="0"/>
              <a:t>Only 88 patients were seen in 12 </a:t>
            </a:r>
            <a:r>
              <a:rPr lang="tr-TR" sz="1800" dirty="0" err="1"/>
              <a:t>departments</a:t>
            </a:r>
            <a:r>
              <a:rPr lang="en-US" sz="1800" dirty="0"/>
              <a:t> during the entire process.</a:t>
            </a:r>
          </a:p>
          <a:p>
            <a:endParaRPr lang="tr-TR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1800" u="sng" dirty="0">
                <a:latin typeface="Calibri" panose="020F0502020204030204" pitchFamily="34" charset="0"/>
                <a:ea typeface="Times New Roman" panose="02020603050405020304" pitchFamily="18" charset="0"/>
              </a:rPr>
              <a:t>Solution </a:t>
            </a:r>
            <a:r>
              <a:rPr lang="tr-TR" sz="1800" u="sng" dirty="0" err="1">
                <a:latin typeface="Calibri" panose="020F0502020204030204" pitchFamily="34" charset="0"/>
                <a:ea typeface="Times New Roman" panose="02020603050405020304" pitchFamily="18" charset="0"/>
              </a:rPr>
              <a:t>Suggestion</a:t>
            </a:r>
            <a:r>
              <a:rPr lang="tr-TR" sz="1800" u="sng" dirty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  <a:p>
            <a:r>
              <a:rPr lang="tr-TR" sz="1800" dirty="0" err="1"/>
              <a:t>Closing</a:t>
            </a:r>
            <a:r>
              <a:rPr lang="tr-TR" sz="1800" dirty="0"/>
              <a:t>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departments</a:t>
            </a:r>
            <a:r>
              <a:rPr lang="tr-TR" sz="1800" dirty="0"/>
              <a:t> </a:t>
            </a:r>
            <a:r>
              <a:rPr lang="en-US" sz="1800" dirty="0"/>
              <a:t>with few patients and directing the patients who need these departments to other hospitals</a:t>
            </a:r>
            <a:endParaRPr lang="tr-TR" sz="1800" dirty="0"/>
          </a:p>
          <a:p>
            <a:r>
              <a:rPr lang="en-US" sz="1800" dirty="0"/>
              <a:t>Merging departments that will not create organizational problems in the same polyclinic / floor</a:t>
            </a:r>
            <a:endParaRPr lang="tr-TR" sz="1800" dirty="0"/>
          </a:p>
          <a:p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61F8-1782-4579-ABBF-F80B82F184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91" y="682579"/>
            <a:ext cx="2369820" cy="226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C0AEAF0-699B-4AC3-9A4F-E47F520A49B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5"/>
          <a:stretch/>
        </p:blipFill>
        <p:spPr bwMode="auto">
          <a:xfrm>
            <a:off x="6286501" y="3190266"/>
            <a:ext cx="4419600" cy="3029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760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526A-D41C-453E-B734-9368A424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66008"/>
            <a:ext cx="10058400" cy="1246094"/>
          </a:xfrm>
        </p:spPr>
        <p:txBody>
          <a:bodyPr/>
          <a:lstStyle/>
          <a:p>
            <a:r>
              <a:rPr lang="tr-TR" dirty="0"/>
              <a:t>T</a:t>
            </a:r>
            <a:r>
              <a:rPr lang="en-US" dirty="0"/>
              <a:t>he patient load of polyclinics with closed or merged departments will be reduced.</a:t>
            </a:r>
            <a:endParaRPr lang="tr-TR" dirty="0"/>
          </a:p>
          <a:p>
            <a:r>
              <a:rPr lang="tr-TR" dirty="0" err="1"/>
              <a:t>Also</a:t>
            </a:r>
            <a:r>
              <a:rPr lang="tr-TR" dirty="0"/>
              <a:t>,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closing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merging</a:t>
            </a:r>
            <a:r>
              <a:rPr lang="tr-TR" dirty="0"/>
              <a:t> </a:t>
            </a:r>
            <a:r>
              <a:rPr lang="tr-TR" dirty="0" err="1"/>
              <a:t>underutilized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elsewhere</a:t>
            </a:r>
            <a:r>
              <a:rPr lang="tr-TR" dirty="0"/>
              <a:t>; </a:t>
            </a:r>
            <a:r>
              <a:rPr lang="tr-TR" dirty="0" err="1"/>
              <a:t>personnel</a:t>
            </a:r>
            <a:r>
              <a:rPr lang="tr-TR" dirty="0"/>
              <a:t> </a:t>
            </a:r>
            <a:r>
              <a:rPr lang="tr-TR" dirty="0" err="1"/>
              <a:t>costs</a:t>
            </a:r>
            <a:r>
              <a:rPr lang="tr-TR" dirty="0"/>
              <a:t>, </a:t>
            </a:r>
            <a:r>
              <a:rPr lang="tr-TR" dirty="0" err="1"/>
              <a:t>electricity</a:t>
            </a:r>
            <a:r>
              <a:rPr lang="tr-TR" dirty="0"/>
              <a:t>, </a:t>
            </a:r>
            <a:r>
              <a:rPr lang="tr-TR" dirty="0" err="1"/>
              <a:t>water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heating</a:t>
            </a:r>
            <a:r>
              <a:rPr lang="tr-TR" dirty="0"/>
              <a:t> </a:t>
            </a:r>
            <a:r>
              <a:rPr lang="tr-TR" dirty="0" err="1"/>
              <a:t>costs</a:t>
            </a:r>
            <a:r>
              <a:rPr lang="tr-TR" dirty="0"/>
              <a:t> </a:t>
            </a:r>
            <a:r>
              <a:rPr lang="tr-TR" dirty="0" err="1"/>
              <a:t>arising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settlement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decrease</a:t>
            </a:r>
            <a:r>
              <a:rPr lang="tr-TR" dirty="0"/>
              <a:t>.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addition</a:t>
            </a:r>
            <a:r>
              <a:rPr lang="tr-TR" dirty="0"/>
              <a:t>, </a:t>
            </a:r>
            <a:r>
              <a:rPr lang="tr-TR" dirty="0" err="1"/>
              <a:t>space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saved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77A69-81A9-435F-B3C6-675005D4D4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2210942"/>
            <a:ext cx="6768354" cy="1487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9F960-1683-4DF3-B775-8A9A76D4207C}"/>
              </a:ext>
            </a:extLst>
          </p:cNvPr>
          <p:cNvSpPr txBox="1"/>
          <p:nvPr/>
        </p:nvSpPr>
        <p:spPr>
          <a:xfrm>
            <a:off x="1093693" y="3698715"/>
            <a:ext cx="6651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Polyclinics</a:t>
            </a:r>
            <a:r>
              <a:rPr lang="tr-TR" sz="1200" dirty="0"/>
              <a:t> </a:t>
            </a:r>
            <a:r>
              <a:rPr lang="tr-TR" sz="1200" dirty="0" err="1"/>
              <a:t>with</a:t>
            </a:r>
            <a:r>
              <a:rPr lang="tr-TR" sz="1200" dirty="0"/>
              <a:t> </a:t>
            </a:r>
            <a:r>
              <a:rPr lang="tr-TR" sz="1200" dirty="0" err="1"/>
              <a:t>few</a:t>
            </a:r>
            <a:r>
              <a:rPr lang="tr-TR" sz="1200" dirty="0"/>
              <a:t> </a:t>
            </a:r>
            <a:r>
              <a:rPr lang="tr-TR" sz="1200" dirty="0" err="1"/>
              <a:t>patients</a:t>
            </a:r>
            <a:endParaRPr lang="tr-T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BDAFCB-13FD-443A-A19B-B00DD816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2" y="585641"/>
            <a:ext cx="10058400" cy="576606"/>
          </a:xfrm>
        </p:spPr>
        <p:txBody>
          <a:bodyPr>
            <a:normAutofit/>
          </a:bodyPr>
          <a:lstStyle/>
          <a:p>
            <a:r>
              <a:rPr lang="tr-TR" sz="2400" dirty="0" err="1"/>
              <a:t>Benefits</a:t>
            </a:r>
            <a:r>
              <a:rPr lang="tr-TR" sz="2400" dirty="0"/>
              <a:t> of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solution</a:t>
            </a:r>
            <a:endParaRPr lang="en-US" sz="2400" dirty="0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746D1C7E-33D3-450A-9CC4-E7786D1E7E64}"/>
              </a:ext>
            </a:extLst>
          </p:cNvPr>
          <p:cNvSpPr txBox="1">
            <a:spLocks/>
          </p:cNvSpPr>
          <p:nvPr/>
        </p:nvSpPr>
        <p:spPr>
          <a:xfrm>
            <a:off x="1165412" y="4267778"/>
            <a:ext cx="10058400" cy="475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 sz="2400" dirty="0" err="1"/>
              <a:t>Examples</a:t>
            </a:r>
            <a:endParaRPr lang="tr-TR" sz="2400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27F66829-ED2F-4E78-8814-1A6B3813912F}"/>
              </a:ext>
            </a:extLst>
          </p:cNvPr>
          <p:cNvSpPr txBox="1">
            <a:spLocks/>
          </p:cNvSpPr>
          <p:nvPr/>
        </p:nvSpPr>
        <p:spPr>
          <a:xfrm>
            <a:off x="968188" y="4743649"/>
            <a:ext cx="10058400" cy="1531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6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came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radiation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1 </a:t>
            </a:r>
            <a:r>
              <a:rPr lang="tr-TR" dirty="0" err="1"/>
              <a:t>patient</a:t>
            </a:r>
            <a:r>
              <a:rPr lang="tr-TR" dirty="0"/>
              <a:t> </a:t>
            </a:r>
            <a:r>
              <a:rPr lang="tr-TR" dirty="0" err="1"/>
              <a:t>came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combine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name of «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». </a:t>
            </a:r>
            <a:r>
              <a:rPr lang="tr-TR" dirty="0" err="1"/>
              <a:t>So</a:t>
            </a:r>
            <a:r>
              <a:rPr lang="tr-TR" dirty="0"/>
              <a:t>, </a:t>
            </a:r>
            <a:r>
              <a:rPr lang="tr-TR" dirty="0" err="1"/>
              <a:t>labor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space</a:t>
            </a:r>
            <a:r>
              <a:rPr lang="tr-TR" dirty="0"/>
              <a:t> can be </a:t>
            </a:r>
            <a:r>
              <a:rPr lang="tr-TR" dirty="0" err="1"/>
              <a:t>saved</a:t>
            </a:r>
            <a:r>
              <a:rPr lang="tr-TR" dirty="0"/>
              <a:t>.</a:t>
            </a:r>
          </a:p>
          <a:p>
            <a:r>
              <a:rPr lang="tr-TR" dirty="0" err="1"/>
              <a:t>Nuclear</a:t>
            </a:r>
            <a:r>
              <a:rPr lang="tr-TR" dirty="0"/>
              <a:t> </a:t>
            </a:r>
            <a:r>
              <a:rPr lang="tr-TR" dirty="0" err="1"/>
              <a:t>medicine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had 4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closing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, </a:t>
            </a:r>
            <a:r>
              <a:rPr lang="tr-TR" dirty="0" err="1"/>
              <a:t>patients</a:t>
            </a:r>
            <a:r>
              <a:rPr lang="tr-TR" dirty="0"/>
              <a:t> in </a:t>
            </a:r>
            <a:r>
              <a:rPr lang="tr-TR" dirty="0" err="1"/>
              <a:t>need</a:t>
            </a:r>
            <a:r>
              <a:rPr lang="tr-TR" dirty="0"/>
              <a:t> can be </a:t>
            </a:r>
            <a:r>
              <a:rPr lang="tr-TR" dirty="0" err="1"/>
              <a:t>directed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hospitals</a:t>
            </a:r>
            <a:r>
              <a:rPr lang="tr-TR" dirty="0"/>
              <a:t>.</a:t>
            </a:r>
            <a:endParaRPr lang="tr-TR" sz="16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328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386E3B-F05F-4373-A9DB-6355A46C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51295"/>
          </a:xfrm>
        </p:spPr>
        <p:txBody>
          <a:bodyPr/>
          <a:lstStyle/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5D70D5-2D05-4A62-BD1B-C90040E5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3810"/>
            <a:ext cx="10058400" cy="4138934"/>
          </a:xfrm>
        </p:spPr>
        <p:txBody>
          <a:bodyPr>
            <a:normAutofit/>
          </a:bodyPr>
          <a:lstStyle/>
          <a:p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ophthalmology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is </a:t>
            </a:r>
            <a:r>
              <a:rPr lang="tr-TR" dirty="0" err="1"/>
              <a:t>available</a:t>
            </a:r>
            <a:r>
              <a:rPr lang="tr-TR" dirty="0"/>
              <a:t> in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 general </a:t>
            </a:r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err="1"/>
              <a:t>medicine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is </a:t>
            </a:r>
            <a:r>
              <a:rPr lang="tr-TR" dirty="0" err="1"/>
              <a:t>available</a:t>
            </a:r>
            <a:r>
              <a:rPr lang="tr-TR" dirty="0"/>
              <a:t> in </a:t>
            </a:r>
            <a:r>
              <a:rPr lang="tr-TR" dirty="0" err="1"/>
              <a:t>all</a:t>
            </a:r>
            <a:r>
              <a:rPr lang="tr-TR" dirty="0"/>
              <a:t> 4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Organizational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 can be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combining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2EA7CC0-B8DF-46EA-872E-E361C57B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4" y="2208671"/>
            <a:ext cx="9477272" cy="57360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166ACC-A9C7-488B-BC61-1A65837B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64" y="3311212"/>
            <a:ext cx="9477272" cy="9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0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F4D977-B048-4995-8D54-3F86DA56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93975"/>
          </a:xfrm>
        </p:spPr>
        <p:txBody>
          <a:bodyPr/>
          <a:lstStyle/>
          <a:p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Times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FE9481C-2EE5-47FC-903C-B29159B15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384" y="1536569"/>
            <a:ext cx="9924854" cy="176314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2910F26-B835-4FA2-99B8-EC52BD94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227" y="3700525"/>
            <a:ext cx="4941011" cy="251488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653EA43-1EC2-4272-9A12-FB4E58D51AF9}"/>
              </a:ext>
            </a:extLst>
          </p:cNvPr>
          <p:cNvSpPr txBox="1"/>
          <p:nvPr/>
        </p:nvSpPr>
        <p:spPr>
          <a:xfrm>
            <a:off x="1066800" y="3591612"/>
            <a:ext cx="4570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</a:t>
            </a:r>
            <a:r>
              <a:rPr lang="tr-TR" dirty="0" err="1"/>
              <a:t>Variant</a:t>
            </a:r>
            <a:r>
              <a:rPr lang="tr-TR" dirty="0"/>
              <a:t> 1, </a:t>
            </a:r>
            <a:r>
              <a:rPr lang="tr-TR" dirty="0" err="1"/>
              <a:t>that</a:t>
            </a:r>
            <a:r>
              <a:rPr lang="tr-TR" dirty="0"/>
              <a:t> is,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,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Pediatry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hospital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5996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8C8097-0172-4246-A4B8-FB2F8C29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22376"/>
            <a:ext cx="10058400" cy="1950004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First,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examined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-in </a:t>
            </a:r>
            <a:r>
              <a:rPr lang="tr-TR" dirty="0" err="1"/>
              <a:t>procedure</a:t>
            </a:r>
            <a:r>
              <a:rPr lang="tr-TR" dirty="0"/>
              <a:t>.</a:t>
            </a:r>
          </a:p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exporting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Excel;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waits</a:t>
            </a:r>
            <a:r>
              <a:rPr lang="tr-TR" dirty="0"/>
              <a:t> </a:t>
            </a:r>
            <a:r>
              <a:rPr lang="tr-TR" dirty="0" err="1"/>
              <a:t>longer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30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42.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approximately</a:t>
            </a:r>
            <a:r>
              <a:rPr lang="tr-TR" dirty="0"/>
              <a:t> 3.6% of </a:t>
            </a:r>
            <a:r>
              <a:rPr lang="tr-TR" dirty="0" err="1"/>
              <a:t>the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.</a:t>
            </a:r>
          </a:p>
          <a:p>
            <a:r>
              <a:rPr lang="tr-TR" dirty="0"/>
              <a:t>Since </a:t>
            </a:r>
            <a:r>
              <a:rPr lang="tr-TR" dirty="0" err="1"/>
              <a:t>this</a:t>
            </a:r>
            <a:r>
              <a:rPr lang="tr-TR" dirty="0"/>
              <a:t> rate is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say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generally</a:t>
            </a:r>
            <a:r>
              <a:rPr lang="tr-TR" dirty="0"/>
              <a:t> do not </a:t>
            </a:r>
            <a:r>
              <a:rPr lang="tr-TR" dirty="0" err="1"/>
              <a:t>have</a:t>
            </a:r>
            <a:r>
              <a:rPr lang="tr-TR" dirty="0"/>
              <a:t> a problem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long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-in.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ECB9AA-18D9-4D31-B6BA-E344777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40362"/>
            <a:ext cx="9942906" cy="2304109"/>
          </a:xfrm>
          <a:prstGeom prst="rect">
            <a:avLst/>
          </a:pr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613BC6B1-9C5B-4559-B102-D082BF9A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93975"/>
          </a:xfrm>
        </p:spPr>
        <p:txBody>
          <a:bodyPr>
            <a:normAutofit/>
          </a:bodyPr>
          <a:lstStyle/>
          <a:p>
            <a:r>
              <a:rPr lang="tr-TR" sz="2800" dirty="0" err="1"/>
              <a:t>Waiting</a:t>
            </a:r>
            <a:r>
              <a:rPr lang="tr-TR" sz="2800" dirty="0"/>
              <a:t> </a:t>
            </a:r>
            <a:r>
              <a:rPr lang="tr-TR" sz="2800" dirty="0" err="1"/>
              <a:t>times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02981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1F426A-204A-4B2D-9D77-79E32267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35" y="3748910"/>
            <a:ext cx="7492738" cy="2519349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Next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looked</a:t>
            </a:r>
            <a:r>
              <a:rPr lang="tr-TR" dirty="0"/>
              <a:t> at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.</a:t>
            </a:r>
          </a:p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exporting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Excel,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took</a:t>
            </a:r>
            <a:r>
              <a:rPr lang="tr-TR" dirty="0"/>
              <a:t> </a:t>
            </a:r>
            <a:r>
              <a:rPr lang="tr-TR" dirty="0" err="1"/>
              <a:t>longer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20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249.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approximately</a:t>
            </a:r>
            <a:r>
              <a:rPr lang="tr-TR" dirty="0"/>
              <a:t> 21% of </a:t>
            </a:r>
            <a:r>
              <a:rPr lang="tr-TR" dirty="0" err="1"/>
              <a:t>the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DR115, DR22 </a:t>
            </a:r>
            <a:r>
              <a:rPr lang="tr-TR" dirty="0" err="1"/>
              <a:t>and</a:t>
            </a:r>
            <a:r>
              <a:rPr lang="tr-TR" dirty="0"/>
              <a:t> DR78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lenght</a:t>
            </a:r>
            <a:r>
              <a:rPr lang="tr-TR" dirty="0"/>
              <a:t> of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periods</a:t>
            </a:r>
            <a:r>
              <a:rPr lang="tr-TR" dirty="0"/>
              <a:t> can be </a:t>
            </a:r>
            <a:r>
              <a:rPr lang="tr-TR" dirty="0" err="1"/>
              <a:t>discussed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.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Child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asked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time.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DB562D-BE57-426C-B28B-80D544D62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635" y="1325734"/>
            <a:ext cx="9428366" cy="235580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446494E-A4E0-4487-9684-95D6AD39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09" y="3748910"/>
            <a:ext cx="1552792" cy="1838582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9E3D52F7-F9B6-4F66-8A5A-E2F4CD7C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5" y="552947"/>
            <a:ext cx="10058400" cy="772787"/>
          </a:xfrm>
        </p:spPr>
        <p:txBody>
          <a:bodyPr>
            <a:normAutofit/>
          </a:bodyPr>
          <a:lstStyle/>
          <a:p>
            <a:r>
              <a:rPr lang="tr-TR" sz="2800" dirty="0" err="1"/>
              <a:t>Examination</a:t>
            </a:r>
            <a:r>
              <a:rPr lang="tr-TR" sz="2800" dirty="0"/>
              <a:t> </a:t>
            </a:r>
            <a:r>
              <a:rPr lang="tr-TR" sz="2800" dirty="0" err="1"/>
              <a:t>times</a:t>
            </a:r>
            <a:endParaRPr lang="tr-T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069AC-E344-4CF9-BCFC-34FEAAA24F39}"/>
              </a:ext>
            </a:extLst>
          </p:cNvPr>
          <p:cNvSpPr txBox="1"/>
          <p:nvPr/>
        </p:nvSpPr>
        <p:spPr>
          <a:xfrm>
            <a:off x="9170894" y="5587492"/>
            <a:ext cx="16584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Doktorların 20 dakika ve daha uzun muayene yapma sayıları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64968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B353A2-AB0E-4BC2-862E-8F0C2F6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05256"/>
            <a:ext cx="10058400" cy="794320"/>
          </a:xfrm>
        </p:spPr>
        <p:txBody>
          <a:bodyPr/>
          <a:lstStyle/>
          <a:p>
            <a:r>
              <a:rPr lang="tr-TR" dirty="0" err="1"/>
              <a:t>Part</a:t>
            </a:r>
            <a:r>
              <a:rPr lang="tr-TR" dirty="0"/>
              <a:t> 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41EDBE-5A73-4FB2-BD68-FD8DCF2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9576"/>
            <a:ext cx="10058400" cy="4515830"/>
          </a:xfrm>
        </p:spPr>
        <p:txBody>
          <a:bodyPr>
            <a:normAutofit/>
          </a:bodyPr>
          <a:lstStyle/>
          <a:p>
            <a:r>
              <a:rPr lang="tr-TR" sz="2400" dirty="0" err="1"/>
              <a:t>Changing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start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endParaRPr lang="tr-TR" sz="2400" dirty="0"/>
          </a:p>
          <a:p>
            <a:r>
              <a:rPr lang="tr-TR" sz="2400" dirty="0" err="1"/>
              <a:t>Department</a:t>
            </a:r>
            <a:r>
              <a:rPr lang="tr-TR" sz="2400" dirty="0"/>
              <a:t> </a:t>
            </a:r>
            <a:r>
              <a:rPr lang="tr-TR" sz="2400" dirty="0" err="1"/>
              <a:t>Recommendation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normal </a:t>
            </a:r>
            <a:r>
              <a:rPr lang="tr-TR" sz="2400" dirty="0" err="1"/>
              <a:t>examinations</a:t>
            </a:r>
            <a:endParaRPr lang="tr-TR" sz="2400" dirty="0"/>
          </a:p>
          <a:p>
            <a:r>
              <a:rPr lang="tr-TR" sz="2400" dirty="0" err="1"/>
              <a:t>Balancing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weekend</a:t>
            </a:r>
            <a:endParaRPr lang="tr-TR" sz="2400" dirty="0"/>
          </a:p>
          <a:p>
            <a:r>
              <a:rPr lang="tr-TR" sz="2400" dirty="0" err="1"/>
              <a:t>Balancing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endParaRPr lang="tr-TR" sz="2400" dirty="0"/>
          </a:p>
          <a:p>
            <a:r>
              <a:rPr lang="tr-TR" sz="2400" dirty="0" err="1"/>
              <a:t>Checking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transition</a:t>
            </a:r>
            <a:r>
              <a:rPr lang="tr-TR" sz="2400" dirty="0"/>
              <a:t> </a:t>
            </a:r>
            <a:r>
              <a:rPr lang="tr-TR" sz="2400" dirty="0" err="1"/>
              <a:t>times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endParaRPr lang="tr-TR" sz="2400" dirty="0"/>
          </a:p>
          <a:p>
            <a:r>
              <a:rPr lang="tr-TR" sz="2400" dirty="0" err="1"/>
              <a:t>Less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departments</a:t>
            </a:r>
            <a:endParaRPr lang="tr-TR" sz="2400" dirty="0"/>
          </a:p>
          <a:p>
            <a:r>
              <a:rPr lang="tr-TR" sz="2400" dirty="0" err="1"/>
              <a:t>Departments</a:t>
            </a:r>
            <a:r>
              <a:rPr lang="tr-TR" sz="2400" dirty="0"/>
              <a:t> in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one</a:t>
            </a:r>
            <a:r>
              <a:rPr lang="tr-TR" sz="2400" dirty="0"/>
              <a:t> </a:t>
            </a:r>
            <a:r>
              <a:rPr lang="tr-TR" sz="2400" dirty="0" err="1"/>
              <a:t>polyclinic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547181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5AAC60-8846-4BDE-AAC2-5EC84B11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94320"/>
          </a:xfrm>
        </p:spPr>
        <p:txBody>
          <a:bodyPr>
            <a:normAutofit/>
          </a:bodyPr>
          <a:lstStyle/>
          <a:p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5D07C69-3F9B-4C3E-923F-C8990CA3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760" y="1583870"/>
            <a:ext cx="8080480" cy="4516781"/>
          </a:xfrm>
        </p:spPr>
      </p:pic>
    </p:spTree>
    <p:extLst>
      <p:ext uri="{BB962C8B-B14F-4D97-AF65-F5344CB8AC3E}">
        <p14:creationId xmlns:p14="http://schemas.microsoft.com/office/powerpoint/2010/main" val="1499493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DB026-7111-42EC-8026-1E7F78A9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1663"/>
          </a:xfrm>
        </p:spPr>
        <p:txBody>
          <a:bodyPr/>
          <a:lstStyle/>
          <a:p>
            <a:r>
              <a:rPr lang="tr-TR" sz="4000" dirty="0" err="1"/>
              <a:t>Changing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start of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process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7F281D-CA99-4FC1-9BCC-B18C2B43C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714499"/>
            <a:ext cx="10092267" cy="927101"/>
          </a:xfrm>
        </p:spPr>
        <p:txBody>
          <a:bodyPr>
            <a:normAutofit fontScale="92500"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most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incoming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</a:t>
            </a:r>
            <a:r>
              <a:rPr lang="tr-TR" sz="2000" dirty="0" err="1"/>
              <a:t>distributed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other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,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necessary</a:t>
            </a:r>
            <a:r>
              <a:rPr lang="tr-TR" sz="2000" dirty="0"/>
              <a:t>, </a:t>
            </a:r>
            <a:r>
              <a:rPr lang="tr-TR" sz="2000" dirty="0" err="1"/>
              <a:t>after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Pediatric</a:t>
            </a:r>
            <a:r>
              <a:rPr lang="tr-TR" sz="2000" dirty="0"/>
              <a:t> </a:t>
            </a:r>
            <a:r>
              <a:rPr lang="tr-TR" sz="2000" dirty="0" err="1"/>
              <a:t>Health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Diseases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E200BABF-DCAA-401F-80F3-D09A1F7975B8}"/>
              </a:ext>
            </a:extLst>
          </p:cNvPr>
          <p:cNvSpPr txBox="1">
            <a:spLocks/>
          </p:cNvSpPr>
          <p:nvPr/>
        </p:nvSpPr>
        <p:spPr>
          <a:xfrm>
            <a:off x="1066799" y="2962521"/>
            <a:ext cx="3146087" cy="3404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At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beginning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newly</a:t>
            </a:r>
            <a:r>
              <a:rPr lang="tr-TR" sz="2000" dirty="0"/>
              <a:t> </a:t>
            </a:r>
            <a:r>
              <a:rPr lang="tr-TR" sz="2000" dirty="0" err="1"/>
              <a:t>designed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crowd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reduced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separating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want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vaccinated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know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they</a:t>
            </a:r>
            <a:r>
              <a:rPr lang="tr-TR" sz="2000" dirty="0"/>
              <a:t> </a:t>
            </a:r>
            <a:r>
              <a:rPr lang="tr-TR" sz="2000" dirty="0" err="1"/>
              <a:t>should</a:t>
            </a:r>
            <a:r>
              <a:rPr lang="tr-TR" sz="2000" dirty="0"/>
              <a:t> </a:t>
            </a:r>
            <a:r>
              <a:rPr lang="tr-TR" sz="2000" dirty="0" err="1"/>
              <a:t>have</a:t>
            </a:r>
            <a:r>
              <a:rPr lang="tr-TR" sz="2000" dirty="0"/>
              <a:t> a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86B635E-8334-4508-A083-6AF1D299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16" y="2817134"/>
            <a:ext cx="7315200" cy="27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6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C06A96-7B64-4A96-BE53-C49ECE2D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02129"/>
            <a:ext cx="10058400" cy="5250615"/>
          </a:xfrm>
        </p:spPr>
        <p:txBody>
          <a:bodyPr>
            <a:normAutofit/>
          </a:bodyPr>
          <a:lstStyle/>
          <a:p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parents</a:t>
            </a:r>
            <a:r>
              <a:rPr lang="tr-TR" sz="2400" dirty="0"/>
              <a:t> </a:t>
            </a:r>
            <a:r>
              <a:rPr lang="tr-TR" sz="2400" dirty="0" err="1"/>
              <a:t>want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make</a:t>
            </a:r>
            <a:r>
              <a:rPr lang="tr-TR" sz="2400" dirty="0"/>
              <a:t> a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, </a:t>
            </a:r>
            <a:r>
              <a:rPr lang="tr-TR" sz="2400" dirty="0" err="1"/>
              <a:t>they</a:t>
            </a:r>
            <a:r>
              <a:rPr lang="tr-TR" sz="2400" dirty="0"/>
              <a:t> </a:t>
            </a:r>
            <a:r>
              <a:rPr lang="tr-TR" sz="2400" dirty="0" err="1"/>
              <a:t>choose</a:t>
            </a:r>
            <a:r>
              <a:rPr lang="tr-TR" sz="2400" dirty="0"/>
              <a:t> it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at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very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So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visits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Pediatric</a:t>
            </a:r>
            <a:r>
              <a:rPr lang="tr-TR" sz="2400" dirty="0"/>
              <a:t> </a:t>
            </a:r>
            <a:r>
              <a:rPr lang="tr-TR" sz="2400" dirty="0" err="1"/>
              <a:t>Health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Diseases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seen</a:t>
            </a:r>
            <a:r>
              <a:rPr lang="tr-TR" sz="2400" dirty="0"/>
              <a:t> </a:t>
            </a:r>
            <a:r>
              <a:rPr lang="tr-TR" sz="2400" dirty="0" err="1"/>
              <a:t>before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 </a:t>
            </a:r>
            <a:r>
              <a:rPr lang="tr-TR" sz="2400" dirty="0" err="1"/>
              <a:t>will</a:t>
            </a:r>
            <a:r>
              <a:rPr lang="tr-TR" sz="2400" dirty="0"/>
              <a:t> be </a:t>
            </a:r>
            <a:r>
              <a:rPr lang="tr-TR" sz="2400" dirty="0" err="1"/>
              <a:t>greatly</a:t>
            </a:r>
            <a:r>
              <a:rPr lang="tr-TR" sz="2400" dirty="0"/>
              <a:t> </a:t>
            </a:r>
            <a:r>
              <a:rPr lang="tr-TR" sz="2400" dirty="0" err="1"/>
              <a:t>reduced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choice</a:t>
            </a:r>
            <a:r>
              <a:rPr lang="tr-TR" sz="2400" dirty="0"/>
              <a:t> of </a:t>
            </a:r>
            <a:r>
              <a:rPr lang="tr-TR" sz="2400" dirty="0" err="1"/>
              <a:t>doctor</a:t>
            </a:r>
            <a:r>
              <a:rPr lang="tr-TR" sz="2400" dirty="0"/>
              <a:t> </a:t>
            </a:r>
            <a:r>
              <a:rPr lang="tr-TR" sz="2400" dirty="0" err="1"/>
              <a:t>will</a:t>
            </a:r>
            <a:r>
              <a:rPr lang="tr-TR" sz="2400" dirty="0"/>
              <a:t> not be </a:t>
            </a:r>
            <a:r>
              <a:rPr lang="tr-TR" sz="2400" dirty="0" err="1"/>
              <a:t>offered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scheduling</a:t>
            </a:r>
            <a:r>
              <a:rPr lang="tr-TR" sz="2400" dirty="0"/>
              <a:t> a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way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r>
              <a:rPr lang="tr-TR" sz="2400" dirty="0"/>
              <a:t> </a:t>
            </a:r>
            <a:r>
              <a:rPr lang="tr-TR" sz="2400" dirty="0" err="1"/>
              <a:t>imbalance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doctors</a:t>
            </a:r>
            <a:r>
              <a:rPr lang="tr-TR" sz="2400" dirty="0"/>
              <a:t> </a:t>
            </a:r>
            <a:r>
              <a:rPr lang="tr-TR" sz="2400" dirty="0" err="1"/>
              <a:t>who</a:t>
            </a:r>
            <a:r>
              <a:rPr lang="tr-TR" sz="2400" dirty="0"/>
              <a:t> </a:t>
            </a:r>
            <a:r>
              <a:rPr lang="tr-TR" sz="2400" dirty="0" err="1"/>
              <a:t>perform</a:t>
            </a:r>
            <a:r>
              <a:rPr lang="tr-TR" sz="2400" dirty="0"/>
              <a:t>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,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seen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table</a:t>
            </a:r>
            <a:r>
              <a:rPr lang="tr-TR" sz="2400" dirty="0"/>
              <a:t> </a:t>
            </a:r>
            <a:r>
              <a:rPr lang="tr-TR" sz="2400" dirty="0" err="1"/>
              <a:t>below</a:t>
            </a:r>
            <a:r>
              <a:rPr lang="tr-TR" sz="2400" dirty="0"/>
              <a:t>, </a:t>
            </a:r>
            <a:r>
              <a:rPr lang="tr-TR" sz="2400" dirty="0" err="1"/>
              <a:t>will</a:t>
            </a:r>
            <a:r>
              <a:rPr lang="tr-TR" sz="2400" dirty="0"/>
              <a:t> </a:t>
            </a:r>
            <a:r>
              <a:rPr lang="tr-TR" sz="2400" dirty="0" err="1"/>
              <a:t>also</a:t>
            </a:r>
            <a:r>
              <a:rPr lang="tr-TR" sz="2400" dirty="0"/>
              <a:t> be </a:t>
            </a:r>
            <a:r>
              <a:rPr lang="tr-TR" sz="2400" dirty="0" err="1"/>
              <a:t>resolved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1C599DA-D29C-4545-9F85-FA395EF3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4689463"/>
            <a:ext cx="10232571" cy="12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442F9F-B642-40C8-ADE8-BAEA200A0B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20" y="976632"/>
            <a:ext cx="7912758" cy="4961106"/>
          </a:xfrm>
          <a:prstGeom prst="rect">
            <a:avLst/>
          </a:prstGeom>
          <a:noFill/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35DC-8EB2-448B-AE06-C33820A4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showing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when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Activity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12%</a:t>
            </a:r>
          </a:p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Routes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longer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appear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darker</a:t>
            </a:r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83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1DD242-6BED-44DC-A9F7-F2DC2F44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6977"/>
          </a:xfrm>
        </p:spPr>
        <p:txBody>
          <a:bodyPr>
            <a:normAutofit fontScale="90000"/>
          </a:bodyPr>
          <a:lstStyle/>
          <a:p>
            <a:r>
              <a:rPr lang="tr-TR" sz="3600" dirty="0" err="1"/>
              <a:t>Department</a:t>
            </a:r>
            <a:r>
              <a:rPr lang="tr-TR" sz="3600" dirty="0"/>
              <a:t> </a:t>
            </a:r>
            <a:r>
              <a:rPr lang="tr-TR" sz="3600" dirty="0" err="1"/>
              <a:t>Recommendation</a:t>
            </a:r>
            <a:r>
              <a:rPr lang="tr-TR" sz="3600" dirty="0"/>
              <a:t> </a:t>
            </a:r>
            <a:r>
              <a:rPr lang="tr-TR" sz="3600" dirty="0" err="1"/>
              <a:t>System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normal </a:t>
            </a:r>
            <a:r>
              <a:rPr lang="tr-TR" sz="3600" dirty="0" err="1"/>
              <a:t>examinations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889FE0-090F-4053-841A-E143F50C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10058400" cy="1736068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used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choose</a:t>
            </a:r>
            <a:r>
              <a:rPr lang="tr-TR" sz="2000" dirty="0"/>
              <a:t> a </a:t>
            </a:r>
            <a:r>
              <a:rPr lang="tr-TR" sz="2000" dirty="0" err="1"/>
              <a:t>department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own</a:t>
            </a:r>
            <a:r>
              <a:rPr lang="tr-TR" sz="2000" dirty="0"/>
              <a:t> </a:t>
            </a:r>
            <a:r>
              <a:rPr lang="tr-TR" sz="2000" dirty="0" err="1"/>
              <a:t>knowledge</a:t>
            </a:r>
            <a:r>
              <a:rPr lang="tr-TR" sz="2000" dirty="0"/>
              <a:t>.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situation</a:t>
            </a:r>
            <a:r>
              <a:rPr lang="tr-TR" sz="2000" dirty="0"/>
              <a:t> </a:t>
            </a:r>
            <a:r>
              <a:rPr lang="tr-TR" sz="2000" dirty="0" err="1"/>
              <a:t>caused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go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wrong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so</a:t>
            </a:r>
            <a:r>
              <a:rPr lang="tr-TR" sz="2000" dirty="0"/>
              <a:t> </a:t>
            </a:r>
            <a:r>
              <a:rPr lang="tr-TR" sz="2000" dirty="0" err="1"/>
              <a:t>some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hospital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</a:t>
            </a:r>
            <a:r>
              <a:rPr lang="tr-TR" sz="2000" dirty="0" err="1"/>
              <a:t>busier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</a:t>
            </a:r>
            <a:r>
              <a:rPr lang="tr-TR" sz="2000" dirty="0" err="1"/>
              <a:t>others</a:t>
            </a:r>
            <a:r>
              <a:rPr lang="tr-TR" sz="2000" dirty="0"/>
              <a:t>.</a:t>
            </a: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25E2E16-FDFE-4936-B3E6-926015FC57D9}"/>
              </a:ext>
            </a:extLst>
          </p:cNvPr>
          <p:cNvSpPr txBox="1">
            <a:spLocks/>
          </p:cNvSpPr>
          <p:nvPr/>
        </p:nvSpPr>
        <p:spPr>
          <a:xfrm>
            <a:off x="1066800" y="2910231"/>
            <a:ext cx="3552825" cy="330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; </a:t>
            </a:r>
            <a:r>
              <a:rPr lang="tr-TR" sz="2000" dirty="0" err="1"/>
              <a:t>after</a:t>
            </a:r>
            <a:r>
              <a:rPr lang="tr-TR" sz="2000" dirty="0"/>
              <a:t> </a:t>
            </a:r>
            <a:r>
              <a:rPr lang="tr-TR" sz="2000" dirty="0" err="1"/>
              <a:t>selecting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patient’s</a:t>
            </a:r>
            <a:r>
              <a:rPr lang="tr-TR" sz="2000" dirty="0"/>
              <a:t> </a:t>
            </a:r>
            <a:r>
              <a:rPr lang="tr-TR" sz="2000" dirty="0" err="1"/>
              <a:t>symptoms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choices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</a:t>
            </a:r>
            <a:r>
              <a:rPr lang="tr-TR" sz="2000" dirty="0" err="1"/>
              <a:t>recommends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</a:t>
            </a:r>
            <a:r>
              <a:rPr lang="tr-TR" sz="2000" dirty="0"/>
              <a:t> </a:t>
            </a:r>
            <a:r>
              <a:rPr lang="tr-TR" sz="2000" dirty="0" err="1"/>
              <a:t>where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should</a:t>
            </a:r>
            <a:r>
              <a:rPr lang="tr-TR" sz="2000" dirty="0"/>
              <a:t> </a:t>
            </a:r>
            <a:r>
              <a:rPr lang="tr-TR" sz="2000" dirty="0" err="1"/>
              <a:t>choose</a:t>
            </a:r>
            <a:r>
              <a:rPr lang="tr-TR" sz="2000" dirty="0"/>
              <a:t>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3BE37C7-E1E6-42E5-91EF-56D807CE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2799964"/>
            <a:ext cx="6747703" cy="31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23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67BD2-463C-4017-A51F-26045A3F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609937"/>
            <a:ext cx="10163175" cy="826977"/>
          </a:xfrm>
        </p:spPr>
        <p:txBody>
          <a:bodyPr>
            <a:normAutofit/>
          </a:bodyPr>
          <a:lstStyle/>
          <a:p>
            <a:r>
              <a:rPr lang="tr-TR" sz="4000" dirty="0" err="1"/>
              <a:t>Balancing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workload</a:t>
            </a:r>
            <a:r>
              <a:rPr lang="tr-TR" sz="4000" dirty="0"/>
              <a:t> of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weekend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721D6C-8817-4302-891D-B3171F35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" y="1436915"/>
            <a:ext cx="10335986" cy="1172936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since </a:t>
            </a:r>
            <a:r>
              <a:rPr lang="tr-TR" sz="2000" dirty="0" err="1"/>
              <a:t>there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no</a:t>
            </a:r>
            <a:r>
              <a:rPr lang="tr-TR" sz="2000" dirty="0"/>
              <a:t> limit on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appointments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 </a:t>
            </a:r>
            <a:r>
              <a:rPr lang="tr-TR" sz="2000" dirty="0" err="1"/>
              <a:t>during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day</a:t>
            </a:r>
            <a:r>
              <a:rPr lang="tr-TR" sz="2000" dirty="0"/>
              <a:t>, it is </a:t>
            </a:r>
            <a:r>
              <a:rPr lang="tr-TR" sz="2000" dirty="0" err="1"/>
              <a:t>seen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patients</a:t>
            </a:r>
            <a:r>
              <a:rPr lang="tr-TR" sz="2000" dirty="0"/>
              <a:t> is </a:t>
            </a:r>
            <a:r>
              <a:rPr lang="tr-TR" sz="2000" dirty="0" err="1"/>
              <a:t>too</a:t>
            </a:r>
            <a:r>
              <a:rPr lang="tr-TR" sz="2000" dirty="0"/>
              <a:t> </a:t>
            </a:r>
            <a:r>
              <a:rPr lang="tr-TR" sz="2000" dirty="0" err="1"/>
              <a:t>high</a:t>
            </a:r>
            <a:r>
              <a:rPr lang="tr-TR" sz="2000" dirty="0"/>
              <a:t> on </a:t>
            </a:r>
            <a:r>
              <a:rPr lang="tr-TR" sz="2000" dirty="0" err="1"/>
              <a:t>saturdays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less</a:t>
            </a:r>
            <a:r>
              <a:rPr lang="tr-TR" sz="2000" dirty="0"/>
              <a:t> on </a:t>
            </a:r>
            <a:r>
              <a:rPr lang="tr-TR" sz="2000" dirty="0" err="1"/>
              <a:t>sundays</a:t>
            </a:r>
            <a:r>
              <a:rPr lang="tr-TR" sz="2000" dirty="0"/>
              <a:t>. 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38147099-2476-4B6A-BAF7-66C2020774AC}"/>
              </a:ext>
            </a:extLst>
          </p:cNvPr>
          <p:cNvSpPr txBox="1">
            <a:spLocks/>
          </p:cNvSpPr>
          <p:nvPr/>
        </p:nvSpPr>
        <p:spPr>
          <a:xfrm>
            <a:off x="789214" y="2609851"/>
            <a:ext cx="5021036" cy="463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limits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determined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all</a:t>
            </a:r>
            <a:r>
              <a:rPr lang="tr-TR" sz="2000" dirty="0"/>
              <a:t> </a:t>
            </a:r>
            <a:r>
              <a:rPr lang="tr-TR" sz="2000" dirty="0" err="1"/>
              <a:t>days</a:t>
            </a:r>
            <a:r>
              <a:rPr lang="tr-TR" sz="2000" dirty="0"/>
              <a:t> of a </a:t>
            </a:r>
            <a:r>
              <a:rPr lang="tr-TR" sz="2000" dirty="0" err="1"/>
              <a:t>week</a:t>
            </a:r>
            <a:r>
              <a:rPr lang="tr-TR" sz="2000" dirty="0"/>
              <a:t>.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wnat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on </a:t>
            </a:r>
            <a:r>
              <a:rPr lang="tr-TR" sz="2000" dirty="0" err="1"/>
              <a:t>Saturday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;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limit set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Saturday</a:t>
            </a:r>
            <a:r>
              <a:rPr lang="tr-TR" sz="2000" dirty="0"/>
              <a:t> has </a:t>
            </a:r>
            <a:r>
              <a:rPr lang="tr-TR" sz="2000" dirty="0" err="1"/>
              <a:t>been</a:t>
            </a:r>
            <a:r>
              <a:rPr lang="tr-TR" sz="2000" dirty="0"/>
              <a:t> </a:t>
            </a:r>
            <a:r>
              <a:rPr lang="tr-TR" sz="2000" dirty="0" err="1"/>
              <a:t>reached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Sunday is </a:t>
            </a:r>
            <a:r>
              <a:rPr lang="tr-TR" sz="2000" dirty="0" err="1"/>
              <a:t>available</a:t>
            </a:r>
            <a:r>
              <a:rPr lang="tr-TR" sz="2000" dirty="0"/>
              <a:t>,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shown</a:t>
            </a:r>
            <a:r>
              <a:rPr lang="tr-TR" sz="2000" dirty="0"/>
              <a:t> a </a:t>
            </a:r>
            <a:r>
              <a:rPr lang="tr-TR" sz="2000" dirty="0" err="1"/>
              <a:t>message</a:t>
            </a:r>
            <a:r>
              <a:rPr lang="tr-TR" sz="2000" dirty="0"/>
              <a:t> </a:t>
            </a:r>
            <a:r>
              <a:rPr lang="tr-TR" sz="2000" dirty="0" err="1"/>
              <a:t>box</a:t>
            </a:r>
            <a:r>
              <a:rPr lang="tr-TR" sz="2000" dirty="0"/>
              <a:t> </a:t>
            </a:r>
            <a:r>
              <a:rPr lang="tr-TR" sz="2000" dirty="0" err="1"/>
              <a:t>stating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Saturday</a:t>
            </a:r>
            <a:r>
              <a:rPr lang="tr-TR" sz="2000" dirty="0"/>
              <a:t> is </a:t>
            </a:r>
            <a:r>
              <a:rPr lang="tr-TR" sz="2000" dirty="0" err="1"/>
              <a:t>full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Sunday is </a:t>
            </a:r>
            <a:r>
              <a:rPr lang="tr-TR" sz="2000" dirty="0" err="1"/>
              <a:t>empty</a:t>
            </a:r>
            <a:r>
              <a:rPr lang="tr-TR" sz="2000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60D13A-011A-434E-8130-8E410F6B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2212845"/>
            <a:ext cx="5310530" cy="40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17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A90D8B-039F-478C-8E31-939D58BC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59635"/>
          </a:xfrm>
        </p:spPr>
        <p:txBody>
          <a:bodyPr/>
          <a:lstStyle/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7EAF35-E5B0-47F2-A7A7-606CE87F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3486"/>
            <a:ext cx="10058400" cy="4189258"/>
          </a:xfrm>
        </p:spPr>
        <p:txBody>
          <a:bodyPr>
            <a:normAutofit/>
          </a:bodyPr>
          <a:lstStyle/>
          <a:p>
            <a:r>
              <a:rPr lang="tr-TR" sz="2200" dirty="0" err="1"/>
              <a:t>In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old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,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workload</a:t>
            </a:r>
            <a:r>
              <a:rPr lang="tr-TR" sz="2200" dirty="0"/>
              <a:t> </a:t>
            </a:r>
            <a:r>
              <a:rPr lang="tr-TR" sz="2200" dirty="0" err="1"/>
              <a:t>was</a:t>
            </a:r>
            <a:r>
              <a:rPr lang="tr-TR" sz="2200" dirty="0"/>
              <a:t> not </a:t>
            </a:r>
            <a:r>
              <a:rPr lang="tr-TR" sz="2200" dirty="0" err="1"/>
              <a:t>evenly</a:t>
            </a:r>
            <a:r>
              <a:rPr lang="tr-TR" sz="2200" dirty="0"/>
              <a:t> </a:t>
            </a:r>
            <a:r>
              <a:rPr lang="tr-TR" sz="2200" dirty="0" err="1"/>
              <a:t>distributed</a:t>
            </a:r>
            <a:r>
              <a:rPr lang="tr-TR" sz="2200" dirty="0"/>
              <a:t> </a:t>
            </a:r>
            <a:r>
              <a:rPr lang="tr-TR" sz="2200" dirty="0" err="1"/>
              <a:t>among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, as can be </a:t>
            </a:r>
            <a:r>
              <a:rPr lang="tr-TR" sz="2200" dirty="0" err="1"/>
              <a:t>seen</a:t>
            </a:r>
            <a:r>
              <a:rPr lang="tr-TR" sz="2200" dirty="0"/>
              <a:t> </a:t>
            </a:r>
            <a:r>
              <a:rPr lang="tr-TR" sz="2200" dirty="0" err="1"/>
              <a:t>when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two</a:t>
            </a:r>
            <a:r>
              <a:rPr lang="tr-TR" sz="2200" dirty="0"/>
              <a:t> </a:t>
            </a:r>
            <a:r>
              <a:rPr lang="tr-TR" sz="2200" dirty="0" err="1"/>
              <a:t>most</a:t>
            </a:r>
            <a:r>
              <a:rPr lang="tr-TR" sz="2200" dirty="0"/>
              <a:t> </a:t>
            </a:r>
            <a:r>
              <a:rPr lang="tr-TR" sz="2200" dirty="0" err="1"/>
              <a:t>used</a:t>
            </a:r>
            <a:r>
              <a:rPr lang="tr-TR" sz="2200" dirty="0"/>
              <a:t> </a:t>
            </a:r>
            <a:r>
              <a:rPr lang="tr-TR" sz="2200" dirty="0" err="1"/>
              <a:t>activites</a:t>
            </a:r>
            <a:r>
              <a:rPr lang="tr-TR" sz="2200" dirty="0"/>
              <a:t> </a:t>
            </a:r>
            <a:r>
              <a:rPr lang="tr-TR" sz="2200" dirty="0" err="1"/>
              <a:t>are</a:t>
            </a:r>
            <a:r>
              <a:rPr lang="tr-TR" sz="2200" dirty="0"/>
              <a:t> </a:t>
            </a:r>
            <a:r>
              <a:rPr lang="tr-TR" sz="2200" dirty="0" err="1"/>
              <a:t>filtered</a:t>
            </a:r>
            <a:r>
              <a:rPr lang="tr-TR" sz="2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F944C-99E9-497D-AEDB-4F41DFE7EE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02187"/>
            <a:ext cx="9867456" cy="2791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740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DF0FA2-7995-4702-8FFC-25CADCC3F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30729"/>
            <a:ext cx="10058400" cy="5022015"/>
          </a:xfrm>
        </p:spPr>
        <p:txBody>
          <a:bodyPr>
            <a:normAutofit fontScale="92500"/>
          </a:bodyPr>
          <a:lstStyle/>
          <a:p>
            <a:r>
              <a:rPr lang="tr-TR" sz="2200" dirty="0" err="1"/>
              <a:t>In</a:t>
            </a:r>
            <a:r>
              <a:rPr lang="tr-TR" sz="2200" dirty="0"/>
              <a:t> </a:t>
            </a:r>
            <a:r>
              <a:rPr lang="tr-TR" sz="2200" dirty="0" err="1"/>
              <a:t>addition</a:t>
            </a:r>
            <a:r>
              <a:rPr lang="tr-TR" sz="2200" dirty="0"/>
              <a:t>,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old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, 96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came</a:t>
            </a:r>
            <a:r>
              <a:rPr lang="tr-TR" sz="2200" dirty="0"/>
              <a:t> </a:t>
            </a:r>
            <a:r>
              <a:rPr lang="tr-TR" sz="2200" dirty="0" err="1"/>
              <a:t>back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normal </a:t>
            </a:r>
            <a:r>
              <a:rPr lang="tr-TR" sz="2200" dirty="0" err="1"/>
              <a:t>examination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examining</a:t>
            </a:r>
            <a:r>
              <a:rPr lang="tr-TR" sz="2200" dirty="0"/>
              <a:t>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who</a:t>
            </a:r>
            <a:r>
              <a:rPr lang="tr-TR" sz="2200" dirty="0"/>
              <a:t> </a:t>
            </a:r>
            <a:r>
              <a:rPr lang="tr-TR" sz="2200" dirty="0" err="1"/>
              <a:t>repeatedly</a:t>
            </a:r>
            <a:r>
              <a:rPr lang="tr-TR" sz="2200" dirty="0"/>
              <a:t> </a:t>
            </a:r>
            <a:r>
              <a:rPr lang="tr-TR" sz="2200" dirty="0" err="1"/>
              <a:t>come</a:t>
            </a:r>
            <a:r>
              <a:rPr lang="tr-TR" sz="2200" dirty="0"/>
              <a:t> </a:t>
            </a:r>
            <a:r>
              <a:rPr lang="tr-TR" sz="2200" dirty="0" err="1"/>
              <a:t>for</a:t>
            </a:r>
            <a:r>
              <a:rPr lang="tr-TR" sz="2200" dirty="0"/>
              <a:t> a normal </a:t>
            </a:r>
            <a:r>
              <a:rPr lang="tr-TR" sz="2200" dirty="0" err="1"/>
              <a:t>examination</a:t>
            </a:r>
            <a:r>
              <a:rPr lang="tr-TR" sz="2200" dirty="0"/>
              <a:t> can be </a:t>
            </a:r>
            <a:r>
              <a:rPr lang="tr-TR" sz="2200" dirty="0" err="1"/>
              <a:t>seen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table</a:t>
            </a:r>
            <a:r>
              <a:rPr lang="tr-TR" sz="2200" dirty="0"/>
              <a:t> </a:t>
            </a:r>
            <a:r>
              <a:rPr lang="tr-TR" sz="2200" dirty="0" err="1"/>
              <a:t>below</a:t>
            </a:r>
            <a:r>
              <a:rPr lang="tr-TR" sz="2200" dirty="0"/>
              <a:t>.</a:t>
            </a:r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r>
              <a:rPr lang="tr-TR" sz="2200" dirty="0" err="1"/>
              <a:t>It</a:t>
            </a:r>
            <a:r>
              <a:rPr lang="tr-TR" sz="2200" dirty="0"/>
              <a:t> </a:t>
            </a:r>
            <a:r>
              <a:rPr lang="tr-TR" sz="2200" dirty="0" err="1"/>
              <a:t>was</a:t>
            </a:r>
            <a:r>
              <a:rPr lang="tr-TR" sz="2200" dirty="0"/>
              <a:t> </a:t>
            </a:r>
            <a:r>
              <a:rPr lang="tr-TR" sz="2200" dirty="0" err="1"/>
              <a:t>observed</a:t>
            </a:r>
            <a:r>
              <a:rPr lang="tr-TR" sz="2200" dirty="0"/>
              <a:t> </a:t>
            </a:r>
            <a:r>
              <a:rPr lang="tr-TR" sz="2200" dirty="0" err="1"/>
              <a:t>that</a:t>
            </a:r>
            <a:r>
              <a:rPr lang="tr-TR" sz="2200" dirty="0"/>
              <a:t> </a:t>
            </a:r>
            <a:r>
              <a:rPr lang="tr-TR" sz="2200" dirty="0" err="1"/>
              <a:t>these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were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who</a:t>
            </a:r>
            <a:r>
              <a:rPr lang="tr-TR" sz="2200" dirty="0"/>
              <a:t> </a:t>
            </a:r>
            <a:r>
              <a:rPr lang="tr-TR" sz="2200" dirty="0" err="1"/>
              <a:t>made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most</a:t>
            </a:r>
            <a:r>
              <a:rPr lang="tr-TR" sz="2200" dirty="0"/>
              <a:t> </a:t>
            </a:r>
            <a:r>
              <a:rPr lang="tr-TR" sz="2200" dirty="0" err="1"/>
              <a:t>examinations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whole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.</a:t>
            </a:r>
          </a:p>
          <a:p>
            <a:r>
              <a:rPr lang="tr-TR" sz="2200" dirty="0"/>
              <a:t>Since </a:t>
            </a:r>
            <a:r>
              <a:rPr lang="tr-TR" sz="2200" dirty="0" err="1"/>
              <a:t>these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do </a:t>
            </a:r>
            <a:r>
              <a:rPr lang="tr-TR" sz="2200" dirty="0" err="1"/>
              <a:t>too</a:t>
            </a:r>
            <a:r>
              <a:rPr lang="tr-TR" sz="2200" dirty="0"/>
              <a:t> </a:t>
            </a:r>
            <a:r>
              <a:rPr lang="tr-TR" sz="2200" dirty="0" err="1"/>
              <a:t>many</a:t>
            </a:r>
            <a:r>
              <a:rPr lang="tr-TR" sz="2200" dirty="0"/>
              <a:t> </a:t>
            </a:r>
            <a:r>
              <a:rPr lang="tr-TR" sz="2200" dirty="0" err="1"/>
              <a:t>examinations</a:t>
            </a:r>
            <a:r>
              <a:rPr lang="tr-TR" sz="2200" dirty="0"/>
              <a:t>, it </a:t>
            </a:r>
            <a:r>
              <a:rPr lang="tr-TR" sz="2200" dirty="0" err="1"/>
              <a:t>may</a:t>
            </a:r>
            <a:r>
              <a:rPr lang="tr-TR" sz="2200" dirty="0"/>
              <a:t> </a:t>
            </a:r>
            <a:r>
              <a:rPr lang="tr-TR" sz="2200" dirty="0" err="1"/>
              <a:t>cause</a:t>
            </a:r>
            <a:r>
              <a:rPr lang="tr-TR" sz="2200" dirty="0"/>
              <a:t> a </a:t>
            </a:r>
            <a:r>
              <a:rPr lang="tr-TR" sz="2200" dirty="0" err="1"/>
              <a:t>decrease</a:t>
            </a:r>
            <a:r>
              <a:rPr lang="tr-TR" sz="2200" dirty="0"/>
              <a:t> in </a:t>
            </a:r>
            <a:r>
              <a:rPr lang="tr-TR" sz="2200" dirty="0" err="1"/>
              <a:t>examination</a:t>
            </a:r>
            <a:r>
              <a:rPr lang="tr-TR" sz="2200" dirty="0"/>
              <a:t> </a:t>
            </a:r>
            <a:r>
              <a:rPr lang="tr-TR" sz="2200" dirty="0" err="1"/>
              <a:t>times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examination</a:t>
            </a:r>
            <a:r>
              <a:rPr lang="tr-TR" sz="2200" dirty="0"/>
              <a:t> </a:t>
            </a:r>
            <a:r>
              <a:rPr lang="tr-TR" sz="2200" dirty="0" err="1"/>
              <a:t>quality</a:t>
            </a:r>
            <a:r>
              <a:rPr lang="tr-TR" sz="2200" dirty="0"/>
              <a:t>,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this</a:t>
            </a:r>
            <a:r>
              <a:rPr lang="tr-TR" sz="2200" dirty="0"/>
              <a:t> </a:t>
            </a:r>
            <a:r>
              <a:rPr lang="tr-TR" sz="2200" dirty="0" err="1"/>
              <a:t>may</a:t>
            </a:r>
            <a:r>
              <a:rPr lang="tr-TR" sz="2200" dirty="0"/>
              <a:t> </a:t>
            </a:r>
            <a:r>
              <a:rPr lang="tr-TR" sz="2200" dirty="0" err="1"/>
              <a:t>cause</a:t>
            </a:r>
            <a:r>
              <a:rPr lang="tr-TR" sz="2200" dirty="0"/>
              <a:t>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</a:t>
            </a:r>
            <a:r>
              <a:rPr lang="tr-TR" sz="2200" dirty="0" err="1"/>
              <a:t>return</a:t>
            </a:r>
            <a:r>
              <a:rPr lang="tr-TR" sz="2200" dirty="0"/>
              <a:t> </a:t>
            </a:r>
            <a:r>
              <a:rPr lang="tr-TR" sz="2200" dirty="0" err="1"/>
              <a:t>for</a:t>
            </a:r>
            <a:r>
              <a:rPr lang="tr-TR" sz="2200" dirty="0"/>
              <a:t> </a:t>
            </a:r>
            <a:r>
              <a:rPr lang="tr-TR" sz="2200" dirty="0" err="1"/>
              <a:t>another</a:t>
            </a:r>
            <a:r>
              <a:rPr lang="tr-TR" sz="2200" dirty="0"/>
              <a:t> normal </a:t>
            </a:r>
            <a:r>
              <a:rPr lang="tr-TR" sz="2200" dirty="0" err="1"/>
              <a:t>examination</a:t>
            </a:r>
            <a:r>
              <a:rPr lang="tr-TR" sz="2200" dirty="0"/>
              <a:t>.</a:t>
            </a:r>
          </a:p>
          <a:p>
            <a:endParaRPr lang="tr-TR" sz="22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1B65BB-64A1-43C9-B672-B9A9D579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437" y="2331013"/>
            <a:ext cx="8651126" cy="1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2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A26A7A-025F-4317-9F55-63EBA7DD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2757"/>
            <a:ext cx="10058400" cy="5119987"/>
          </a:xfrm>
        </p:spPr>
        <p:txBody>
          <a:bodyPr>
            <a:normAutofit/>
          </a:bodyPr>
          <a:lstStyle/>
          <a:p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mentioned</a:t>
            </a:r>
            <a:r>
              <a:rPr lang="tr-TR" sz="2000" dirty="0"/>
              <a:t> </a:t>
            </a:r>
            <a:r>
              <a:rPr lang="tr-TR" sz="2000" dirty="0" err="1"/>
              <a:t>workload</a:t>
            </a:r>
            <a:r>
              <a:rPr lang="tr-TR" sz="2000" dirty="0"/>
              <a:t> </a:t>
            </a:r>
            <a:r>
              <a:rPr lang="tr-TR" sz="2000" dirty="0" err="1"/>
              <a:t>imbalance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repetitive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problems</a:t>
            </a:r>
            <a:r>
              <a:rPr lang="tr-TR" sz="2000" dirty="0"/>
              <a:t> can be </a:t>
            </a:r>
            <a:r>
              <a:rPr lang="tr-TR" sz="2000" dirty="0" err="1"/>
              <a:t>solved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making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workload</a:t>
            </a:r>
            <a:r>
              <a:rPr lang="tr-TR" sz="2000" dirty="0"/>
              <a:t> of </a:t>
            </a:r>
            <a:r>
              <a:rPr lang="tr-TR" sz="2000" dirty="0" err="1"/>
              <a:t>doctors</a:t>
            </a:r>
            <a:r>
              <a:rPr lang="tr-TR" sz="2000" dirty="0"/>
              <a:t> </a:t>
            </a:r>
            <a:r>
              <a:rPr lang="tr-TR" sz="2000" dirty="0" err="1"/>
              <a:t>more</a:t>
            </a:r>
            <a:r>
              <a:rPr lang="tr-TR" sz="2000" dirty="0"/>
              <a:t> </a:t>
            </a:r>
            <a:r>
              <a:rPr lang="tr-TR" sz="2000" dirty="0" err="1"/>
              <a:t>homogeneous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examinations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each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can </a:t>
            </a:r>
            <a:r>
              <a:rPr lang="tr-TR" sz="2000" dirty="0" err="1"/>
              <a:t>perform</a:t>
            </a:r>
            <a:r>
              <a:rPr lang="tr-TR" sz="2000" dirty="0"/>
              <a:t> </a:t>
            </a:r>
            <a:r>
              <a:rPr lang="tr-TR" sz="2000" dirty="0" err="1"/>
              <a:t>per</a:t>
            </a:r>
            <a:r>
              <a:rPr lang="tr-TR" sz="2000" dirty="0"/>
              <a:t> </a:t>
            </a:r>
            <a:r>
              <a:rPr lang="tr-TR" sz="2000" dirty="0" err="1"/>
              <a:t>day</a:t>
            </a:r>
            <a:r>
              <a:rPr lang="tr-TR" sz="2000" dirty="0"/>
              <a:t> is </a:t>
            </a:r>
            <a:r>
              <a:rPr lang="tr-TR" sz="2000" dirty="0" err="1"/>
              <a:t>limited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want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enter</a:t>
            </a:r>
            <a:r>
              <a:rPr lang="tr-TR" sz="2000" dirty="0"/>
              <a:t>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preferred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preferred</a:t>
            </a:r>
            <a:r>
              <a:rPr lang="tr-TR" sz="2000" dirty="0"/>
              <a:t> time </a:t>
            </a:r>
            <a:r>
              <a:rPr lang="tr-TR" sz="2000" dirty="0" err="1"/>
              <a:t>into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.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is </a:t>
            </a:r>
            <a:r>
              <a:rPr lang="tr-TR" sz="2000" dirty="0" err="1"/>
              <a:t>available</a:t>
            </a:r>
            <a:r>
              <a:rPr lang="tr-TR" sz="2000" dirty="0"/>
              <a:t> at </a:t>
            </a:r>
            <a:r>
              <a:rPr lang="tr-TR" sz="2000" dirty="0" err="1"/>
              <a:t>this</a:t>
            </a:r>
            <a:r>
              <a:rPr lang="tr-TR" sz="2000" dirty="0"/>
              <a:t> time,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7EE335EC-5B8B-481F-A644-C7BA6C45ED4E}"/>
              </a:ext>
            </a:extLst>
          </p:cNvPr>
          <p:cNvSpPr txBox="1">
            <a:spLocks/>
          </p:cNvSpPr>
          <p:nvPr/>
        </p:nvSpPr>
        <p:spPr>
          <a:xfrm>
            <a:off x="1066800" y="3615569"/>
            <a:ext cx="3105150" cy="230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If</a:t>
            </a:r>
            <a:r>
              <a:rPr lang="tr-TR" sz="2000" dirty="0"/>
              <a:t> not,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</a:t>
            </a:r>
            <a:r>
              <a:rPr lang="tr-TR" sz="2000" dirty="0" err="1"/>
              <a:t>gives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option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a </a:t>
            </a:r>
            <a:r>
              <a:rPr lang="tr-TR" sz="2000" dirty="0" err="1"/>
              <a:t>different</a:t>
            </a:r>
            <a:r>
              <a:rPr lang="tr-TR" sz="2000" dirty="0"/>
              <a:t> time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a </a:t>
            </a:r>
            <a:r>
              <a:rPr lang="tr-TR" sz="2000" dirty="0" err="1"/>
              <a:t>different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4F7C163-FDC6-43BD-95B1-820999E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22" y="3261620"/>
            <a:ext cx="6798906" cy="30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FEAD8-8805-4D68-BE0F-04743842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4949"/>
          </a:xfrm>
        </p:spPr>
        <p:txBody>
          <a:bodyPr>
            <a:normAutofit fontScale="90000"/>
          </a:bodyPr>
          <a:lstStyle/>
          <a:p>
            <a:r>
              <a:rPr lang="tr-TR" sz="4000" dirty="0" err="1"/>
              <a:t>Checking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transition</a:t>
            </a:r>
            <a:r>
              <a:rPr lang="tr-TR" sz="4000" dirty="0"/>
              <a:t> </a:t>
            </a:r>
            <a:r>
              <a:rPr lang="tr-TR" sz="4000" dirty="0" err="1"/>
              <a:t>times</a:t>
            </a:r>
            <a:r>
              <a:rPr lang="tr-TR" sz="4000" dirty="0"/>
              <a:t> </a:t>
            </a:r>
            <a:r>
              <a:rPr lang="tr-TR" sz="4000" dirty="0" err="1"/>
              <a:t>from</a:t>
            </a:r>
            <a:r>
              <a:rPr lang="tr-TR" sz="4000" dirty="0"/>
              <a:t> normal </a:t>
            </a:r>
            <a:r>
              <a:rPr lang="tr-TR" sz="4000" dirty="0" err="1"/>
              <a:t>examination</a:t>
            </a:r>
            <a:r>
              <a:rPr lang="tr-TR" sz="4000" dirty="0"/>
              <a:t> </a:t>
            </a:r>
            <a:r>
              <a:rPr lang="tr-TR" sz="4000" dirty="0" err="1"/>
              <a:t>to</a:t>
            </a:r>
            <a:r>
              <a:rPr lang="tr-TR" sz="4000" dirty="0"/>
              <a:t> </a:t>
            </a:r>
            <a:r>
              <a:rPr lang="tr-TR" sz="4000" dirty="0" err="1"/>
              <a:t>control</a:t>
            </a:r>
            <a:r>
              <a:rPr lang="tr-TR" sz="4000" dirty="0"/>
              <a:t> </a:t>
            </a:r>
            <a:r>
              <a:rPr lang="tr-TR" sz="4000" dirty="0" err="1"/>
              <a:t>examination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66E257-F79D-47EE-8488-3D1E70F7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77786"/>
            <a:ext cx="10058400" cy="3804557"/>
          </a:xfrm>
        </p:spPr>
        <p:txBody>
          <a:bodyPr>
            <a:normAutofit/>
          </a:bodyPr>
          <a:lstStyle/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old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, </a:t>
            </a:r>
            <a:r>
              <a:rPr lang="tr-TR" sz="2400" dirty="0" err="1"/>
              <a:t>after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children</a:t>
            </a:r>
            <a:r>
              <a:rPr lang="tr-TR" sz="2400" dirty="0"/>
              <a:t>, 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doctor</a:t>
            </a:r>
            <a:r>
              <a:rPr lang="tr-TR" sz="2400" dirty="0"/>
              <a:t> </a:t>
            </a:r>
            <a:r>
              <a:rPr lang="tr-TR" sz="2400" dirty="0" err="1"/>
              <a:t>wanted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patient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come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a </a:t>
            </a:r>
            <a:r>
              <a:rPr lang="tr-TR" sz="2400" dirty="0" err="1"/>
              <a:t>control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patient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</a:t>
            </a:r>
            <a:r>
              <a:rPr lang="tr-TR" sz="2400" dirty="0" err="1"/>
              <a:t>come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whenever</a:t>
            </a:r>
            <a:r>
              <a:rPr lang="tr-TR" sz="2400" dirty="0"/>
              <a:t> he </a:t>
            </a:r>
            <a:r>
              <a:rPr lang="tr-TR" sz="2400" dirty="0" err="1"/>
              <a:t>wanted</a:t>
            </a:r>
            <a:r>
              <a:rPr lang="tr-TR" sz="2400" dirty="0"/>
              <a:t>. </a:t>
            </a:r>
          </a:p>
          <a:p>
            <a:endParaRPr lang="tr-TR" sz="2400" dirty="0"/>
          </a:p>
          <a:p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caused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transition</a:t>
            </a:r>
            <a:r>
              <a:rPr lang="tr-TR" sz="2400" dirty="0"/>
              <a:t> time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be </a:t>
            </a:r>
            <a:r>
              <a:rPr lang="tr-TR" sz="2400" dirty="0" err="1"/>
              <a:t>long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crowding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646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9BF9E2-7E01-4BA9-AF51-8C365214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14400"/>
            <a:ext cx="10058400" cy="5038344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;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</a:t>
            </a:r>
            <a:r>
              <a:rPr lang="tr-TR" sz="2000" dirty="0" err="1"/>
              <a:t>wants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come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after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, he </a:t>
            </a:r>
            <a:r>
              <a:rPr lang="tr-TR" sz="2000" dirty="0" err="1"/>
              <a:t>enters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date</a:t>
            </a:r>
            <a:r>
              <a:rPr lang="tr-TR" sz="2000" dirty="0"/>
              <a:t> </a:t>
            </a:r>
            <a:r>
              <a:rPr lang="tr-TR" sz="2000" dirty="0" err="1"/>
              <a:t>range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he </a:t>
            </a:r>
            <a:r>
              <a:rPr lang="tr-TR" sz="2000" dirty="0" err="1"/>
              <a:t>recommends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 </a:t>
            </a:r>
            <a:r>
              <a:rPr lang="tr-TR" sz="2000" dirty="0" err="1"/>
              <a:t>into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Then</a:t>
            </a:r>
            <a:r>
              <a:rPr lang="tr-TR" sz="2000" dirty="0"/>
              <a:t>, </a:t>
            </a:r>
            <a:r>
              <a:rPr lang="tr-TR" sz="2000" dirty="0" err="1"/>
              <a:t>parents</a:t>
            </a:r>
            <a:r>
              <a:rPr lang="tr-TR" sz="2000" dirty="0"/>
              <a:t> can </a:t>
            </a:r>
            <a:r>
              <a:rPr lang="tr-TR" sz="2000" dirty="0" err="1"/>
              <a:t>choose</a:t>
            </a:r>
            <a:r>
              <a:rPr lang="tr-TR" sz="2000" dirty="0"/>
              <a:t> a </a:t>
            </a:r>
            <a:r>
              <a:rPr lang="tr-TR" sz="2000" dirty="0" err="1"/>
              <a:t>date</a:t>
            </a:r>
            <a:r>
              <a:rPr lang="tr-TR" sz="2000" dirty="0"/>
              <a:t> </a:t>
            </a:r>
            <a:r>
              <a:rPr lang="tr-TR" sz="2000" dirty="0" err="1"/>
              <a:t>within</a:t>
            </a:r>
            <a:r>
              <a:rPr lang="tr-TR" sz="2000" dirty="0"/>
              <a:t>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range</a:t>
            </a:r>
            <a:r>
              <a:rPr lang="tr-TR" sz="2000" dirty="0"/>
              <a:t> </a:t>
            </a:r>
            <a:r>
              <a:rPr lang="tr-TR" sz="2000" dirty="0" err="1"/>
              <a:t>when</a:t>
            </a:r>
            <a:r>
              <a:rPr lang="tr-TR" sz="2000" dirty="0"/>
              <a:t> </a:t>
            </a:r>
            <a:r>
              <a:rPr lang="tr-TR" sz="2000" dirty="0" err="1"/>
              <a:t>making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  <a:p>
            <a:endParaRPr lang="tr-TR" sz="20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5F28D2E-0B9D-486A-BEF5-7B47E8BE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71762"/>
            <a:ext cx="3381847" cy="165758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7326244-86B1-4438-BF06-6A218C82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48" y="3139781"/>
            <a:ext cx="6845558" cy="25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6F20B0-3991-4CE5-86C4-65DEB405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4949"/>
          </a:xfrm>
        </p:spPr>
        <p:txBody>
          <a:bodyPr/>
          <a:lstStyle/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2FAE68-02F0-474F-B25B-B08CD23F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67543"/>
            <a:ext cx="10058400" cy="4385201"/>
          </a:xfrm>
        </p:spPr>
        <p:txBody>
          <a:bodyPr/>
          <a:lstStyle/>
          <a:p>
            <a:r>
              <a:rPr lang="tr-TR" sz="2400" dirty="0" err="1"/>
              <a:t>In</a:t>
            </a:r>
            <a:r>
              <a:rPr lang="tr-TR" sz="2400" dirty="0"/>
              <a:t> 12 </a:t>
            </a:r>
            <a:r>
              <a:rPr lang="tr-TR" sz="2400" dirty="0" err="1"/>
              <a:t>departments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less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100 </a:t>
            </a:r>
            <a:r>
              <a:rPr lang="tr-TR" sz="2400" dirty="0" err="1"/>
              <a:t>frequencies</a:t>
            </a:r>
            <a:r>
              <a:rPr lang="tr-TR" sz="2400" dirty="0"/>
              <a:t>, </a:t>
            </a:r>
            <a:r>
              <a:rPr lang="tr-TR" sz="2400" dirty="0" err="1"/>
              <a:t>only</a:t>
            </a:r>
            <a:r>
              <a:rPr lang="tr-TR" sz="2400" dirty="0"/>
              <a:t> 88 </a:t>
            </a:r>
            <a:r>
              <a:rPr lang="tr-TR" sz="2400" dirty="0" err="1"/>
              <a:t>patients</a:t>
            </a:r>
            <a:r>
              <a:rPr lang="tr-TR" sz="2400" dirty="0"/>
              <a:t> </a:t>
            </a:r>
            <a:r>
              <a:rPr lang="tr-TR" sz="2400" dirty="0" err="1"/>
              <a:t>were</a:t>
            </a:r>
            <a:r>
              <a:rPr lang="tr-TR" sz="2400" dirty="0"/>
              <a:t> </a:t>
            </a:r>
            <a:r>
              <a:rPr lang="tr-TR" sz="2400" dirty="0" err="1"/>
              <a:t>seen</a:t>
            </a:r>
            <a:r>
              <a:rPr lang="tr-TR" sz="2400" dirty="0"/>
              <a:t> </a:t>
            </a:r>
            <a:r>
              <a:rPr lang="tr-TR" sz="2400" dirty="0" err="1"/>
              <a:t>during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whole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9B2B4-5CF6-4EC1-8907-F0F958A9130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5"/>
          <a:stretch/>
        </p:blipFill>
        <p:spPr bwMode="auto">
          <a:xfrm>
            <a:off x="3886200" y="2651423"/>
            <a:ext cx="4419600" cy="30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D0EA98A-412C-4FF5-BFC2-CFBC536A20AB}"/>
              </a:ext>
            </a:extLst>
          </p:cNvPr>
          <p:cNvSpPr txBox="1"/>
          <p:nvPr/>
        </p:nvSpPr>
        <p:spPr>
          <a:xfrm>
            <a:off x="3744686" y="583888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Sorting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frequency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6278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877049-9A7D-4C00-ACAB-D9E17491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8377"/>
          </a:xfrm>
        </p:spPr>
        <p:txBody>
          <a:bodyPr>
            <a:normAutofit/>
          </a:bodyPr>
          <a:lstStyle/>
          <a:p>
            <a:r>
              <a:rPr lang="tr-TR" sz="3200" dirty="0"/>
              <a:t>Solution </a:t>
            </a:r>
            <a:r>
              <a:rPr lang="tr-TR" sz="3200" dirty="0" err="1"/>
              <a:t>Suggestions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AC57E6-AD31-4E02-BC53-7285DD69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79764"/>
            <a:ext cx="10058400" cy="1910442"/>
          </a:xfrm>
        </p:spPr>
        <p:txBody>
          <a:bodyPr>
            <a:normAutofit/>
          </a:bodyPr>
          <a:lstStyle/>
          <a:p>
            <a:r>
              <a:rPr lang="tr-TR" sz="2000" dirty="0" err="1"/>
              <a:t>Closing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few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directing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need</a:t>
            </a:r>
            <a:r>
              <a:rPr lang="tr-TR" sz="2000" dirty="0"/>
              <a:t> </a:t>
            </a:r>
            <a:r>
              <a:rPr lang="tr-TR" sz="2000" dirty="0" err="1"/>
              <a:t>these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other</a:t>
            </a:r>
            <a:r>
              <a:rPr lang="tr-TR" sz="2000" dirty="0"/>
              <a:t> </a:t>
            </a:r>
            <a:r>
              <a:rPr lang="tr-TR" sz="2000" dirty="0" err="1"/>
              <a:t>hospitals</a:t>
            </a:r>
            <a:endParaRPr lang="tr-TR" sz="2000" dirty="0"/>
          </a:p>
          <a:p>
            <a:r>
              <a:rPr lang="tr-TR" sz="2000" dirty="0" err="1"/>
              <a:t>Merging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not </a:t>
            </a:r>
            <a:r>
              <a:rPr lang="tr-TR" sz="2000" dirty="0" err="1"/>
              <a:t>cause</a:t>
            </a:r>
            <a:r>
              <a:rPr lang="tr-TR" sz="2000" dirty="0"/>
              <a:t> </a:t>
            </a:r>
            <a:r>
              <a:rPr lang="tr-TR" sz="2000" dirty="0" err="1"/>
              <a:t>organizational</a:t>
            </a:r>
            <a:r>
              <a:rPr lang="tr-TR" sz="2000" dirty="0"/>
              <a:t> </a:t>
            </a:r>
            <a:r>
              <a:rPr lang="tr-TR" sz="2000" dirty="0" err="1"/>
              <a:t>problems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same</a:t>
            </a:r>
            <a:r>
              <a:rPr lang="tr-TR" sz="2000" dirty="0"/>
              <a:t> </a:t>
            </a:r>
            <a:r>
              <a:rPr lang="tr-TR" sz="2000" dirty="0" err="1"/>
              <a:t>polyclinic</a:t>
            </a:r>
            <a:r>
              <a:rPr lang="tr-TR" sz="2000" dirty="0"/>
              <a:t>/</a:t>
            </a:r>
            <a:r>
              <a:rPr lang="tr-TR" sz="2000" dirty="0" err="1"/>
              <a:t>floor</a:t>
            </a:r>
            <a:r>
              <a:rPr lang="tr-TR" sz="2000" dirty="0"/>
              <a:t>.</a:t>
            </a:r>
            <a:endParaRPr lang="en-US" sz="2000" dirty="0"/>
          </a:p>
          <a:p>
            <a:endParaRPr lang="tr-TR" sz="20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F066EB7-E4B4-48D9-B578-CF550E76A2EE}"/>
              </a:ext>
            </a:extLst>
          </p:cNvPr>
          <p:cNvSpPr txBox="1"/>
          <p:nvPr/>
        </p:nvSpPr>
        <p:spPr>
          <a:xfrm>
            <a:off x="1066800" y="3438523"/>
            <a:ext cx="10058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Benefits</a:t>
            </a:r>
            <a:r>
              <a:rPr lang="tr-T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of </a:t>
            </a: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</a:t>
            </a:r>
            <a:r>
              <a:rPr lang="tr-T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solutions</a:t>
            </a:r>
            <a:endParaRPr lang="tr-TR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A010D1C-4DEC-4CE3-9FB6-8FF82F19F8A0}"/>
              </a:ext>
            </a:extLst>
          </p:cNvPr>
          <p:cNvSpPr txBox="1"/>
          <p:nvPr/>
        </p:nvSpPr>
        <p:spPr>
          <a:xfrm>
            <a:off x="1066800" y="4046780"/>
            <a:ext cx="10058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Thus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load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polyclinics</a:t>
            </a:r>
            <a:r>
              <a:rPr lang="tr-TR" sz="2000" dirty="0"/>
              <a:t> </a:t>
            </a:r>
            <a:r>
              <a:rPr lang="tr-TR" sz="2000" dirty="0" err="1"/>
              <a:t>where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closed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merged</a:t>
            </a:r>
            <a:r>
              <a:rPr lang="tr-TR" sz="2000" dirty="0"/>
              <a:t> </a:t>
            </a:r>
            <a:r>
              <a:rPr lang="tr-TR" sz="2000" dirty="0" err="1"/>
              <a:t>elsewhere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reduced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r>
              <a:rPr lang="tr-TR" sz="2000" dirty="0" err="1"/>
              <a:t>Also</a:t>
            </a:r>
            <a:r>
              <a:rPr lang="tr-TR" sz="2000" dirty="0"/>
              <a:t>,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closing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merging</a:t>
            </a:r>
            <a:r>
              <a:rPr lang="tr-TR" sz="2000" dirty="0"/>
              <a:t> </a:t>
            </a:r>
            <a:r>
              <a:rPr lang="tr-TR" sz="2000" dirty="0" err="1"/>
              <a:t>less-used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elsewhere</a:t>
            </a:r>
            <a:r>
              <a:rPr lang="tr-TR" sz="2000" dirty="0"/>
              <a:t>; </a:t>
            </a:r>
            <a:r>
              <a:rPr lang="tr-TR" sz="2000" dirty="0" err="1"/>
              <a:t>personnel</a:t>
            </a:r>
            <a:r>
              <a:rPr lang="tr-TR" sz="2000" dirty="0"/>
              <a:t> </a:t>
            </a:r>
            <a:r>
              <a:rPr lang="tr-TR" sz="2000" dirty="0" err="1"/>
              <a:t>costs</a:t>
            </a:r>
            <a:r>
              <a:rPr lang="tr-TR" sz="2000" dirty="0"/>
              <a:t>, </a:t>
            </a:r>
            <a:r>
              <a:rPr lang="tr-TR" sz="2000" dirty="0" err="1"/>
              <a:t>electricity</a:t>
            </a:r>
            <a:r>
              <a:rPr lang="tr-TR" sz="2000" dirty="0"/>
              <a:t>, </a:t>
            </a:r>
            <a:r>
              <a:rPr lang="tr-TR" sz="2000" dirty="0" err="1"/>
              <a:t>water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heating</a:t>
            </a:r>
            <a:r>
              <a:rPr lang="tr-TR" sz="2000" dirty="0"/>
              <a:t> </a:t>
            </a:r>
            <a:r>
              <a:rPr lang="tr-TR" sz="2000" dirty="0" err="1"/>
              <a:t>costs</a:t>
            </a:r>
            <a:r>
              <a:rPr lang="tr-TR" sz="2000" dirty="0"/>
              <a:t> </a:t>
            </a:r>
            <a:r>
              <a:rPr lang="tr-TR" sz="2000" dirty="0" err="1"/>
              <a:t>etc</a:t>
            </a:r>
            <a:r>
              <a:rPr lang="tr-TR" sz="2000" dirty="0"/>
              <a:t>. </a:t>
            </a:r>
            <a:r>
              <a:rPr lang="tr-TR" sz="2000" dirty="0" err="1"/>
              <a:t>Arising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settlement</a:t>
            </a:r>
            <a:r>
              <a:rPr lang="tr-TR" sz="2000" dirty="0"/>
              <a:t> </a:t>
            </a:r>
            <a:r>
              <a:rPr lang="tr-TR" sz="2000" dirty="0" err="1"/>
              <a:t>cost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</a:t>
            </a:r>
            <a:r>
              <a:rPr lang="tr-TR" sz="2000" dirty="0" err="1"/>
              <a:t>decrease</a:t>
            </a:r>
            <a:r>
              <a:rPr lang="tr-TR" sz="2000" dirty="0"/>
              <a:t>. </a:t>
            </a:r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addition</a:t>
            </a:r>
            <a:r>
              <a:rPr lang="tr-TR" sz="2000" dirty="0"/>
              <a:t>, </a:t>
            </a:r>
            <a:r>
              <a:rPr lang="tr-TR" sz="2000" dirty="0" err="1"/>
              <a:t>space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saved</a:t>
            </a:r>
            <a:r>
              <a:rPr lang="tr-TR" sz="2000" dirty="0"/>
              <a:t>.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23299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4A539C-07EF-4D55-B807-5E4073C7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1663"/>
          </a:xfrm>
        </p:spPr>
        <p:txBody>
          <a:bodyPr/>
          <a:lstStyle/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662726-4999-4907-BAEA-829FC3D9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1650"/>
            <a:ext cx="10058400" cy="1219670"/>
          </a:xfrm>
        </p:spPr>
        <p:txBody>
          <a:bodyPr>
            <a:normAutofit fontScale="92500" lnSpcReduction="20000"/>
          </a:bodyPr>
          <a:lstStyle/>
          <a:p>
            <a:r>
              <a:rPr lang="tr-TR" sz="2500" dirty="0" err="1"/>
              <a:t>There</a:t>
            </a:r>
            <a:r>
              <a:rPr lang="tr-TR" sz="2500" dirty="0"/>
              <a:t> </a:t>
            </a:r>
            <a:r>
              <a:rPr lang="tr-TR" sz="2500" dirty="0" err="1"/>
              <a:t>are</a:t>
            </a:r>
            <a:r>
              <a:rPr lang="tr-TR" sz="2500" dirty="0"/>
              <a:t> </a:t>
            </a:r>
            <a:r>
              <a:rPr lang="tr-TR" sz="2500" dirty="0" err="1"/>
              <a:t>departments</a:t>
            </a:r>
            <a:r>
              <a:rPr lang="tr-TR" sz="2500" dirty="0"/>
              <a:t> in </a:t>
            </a:r>
            <a:r>
              <a:rPr lang="tr-TR" sz="2500" dirty="0" err="1"/>
              <a:t>more</a:t>
            </a:r>
            <a:r>
              <a:rPr lang="tr-TR" sz="2500" dirty="0"/>
              <a:t> </a:t>
            </a:r>
            <a:r>
              <a:rPr lang="tr-TR" sz="2500" dirty="0" err="1"/>
              <a:t>than</a:t>
            </a:r>
            <a:r>
              <a:rPr lang="tr-TR" sz="2500" dirty="0"/>
              <a:t> </a:t>
            </a:r>
            <a:r>
              <a:rPr lang="tr-TR" sz="2500" dirty="0" err="1"/>
              <a:t>one</a:t>
            </a:r>
            <a:r>
              <a:rPr lang="tr-TR" sz="2500" dirty="0"/>
              <a:t> </a:t>
            </a:r>
            <a:r>
              <a:rPr lang="tr-TR" sz="2500" dirty="0" err="1"/>
              <a:t>polyclinic</a:t>
            </a:r>
            <a:r>
              <a:rPr lang="tr-TR" sz="2500" dirty="0"/>
              <a:t> in </a:t>
            </a:r>
            <a:r>
              <a:rPr lang="tr-TR" sz="2500" dirty="0" err="1"/>
              <a:t>the</a:t>
            </a:r>
            <a:r>
              <a:rPr lang="tr-TR" sz="2500" dirty="0"/>
              <a:t> </a:t>
            </a:r>
            <a:r>
              <a:rPr lang="tr-TR" sz="2500" dirty="0" err="1"/>
              <a:t>process</a:t>
            </a:r>
            <a:r>
              <a:rPr lang="tr-TR" sz="2500" dirty="0"/>
              <a:t>.</a:t>
            </a:r>
          </a:p>
          <a:p>
            <a:r>
              <a:rPr lang="tr-TR" sz="2500" dirty="0" err="1"/>
              <a:t>For</a:t>
            </a:r>
            <a:r>
              <a:rPr lang="tr-TR" sz="2500" dirty="0"/>
              <a:t> </a:t>
            </a:r>
            <a:r>
              <a:rPr lang="tr-TR" sz="2500" dirty="0" err="1"/>
              <a:t>example</a:t>
            </a:r>
            <a:r>
              <a:rPr lang="tr-TR" sz="2500" dirty="0"/>
              <a:t>, </a:t>
            </a:r>
            <a:r>
              <a:rPr lang="tr-TR" sz="2500" dirty="0" err="1"/>
              <a:t>the</a:t>
            </a:r>
            <a:r>
              <a:rPr lang="tr-TR" sz="2500" dirty="0"/>
              <a:t> </a:t>
            </a:r>
            <a:r>
              <a:rPr lang="tr-TR" sz="2500" dirty="0" err="1"/>
              <a:t>ophthalmology</a:t>
            </a:r>
            <a:r>
              <a:rPr lang="tr-TR" sz="2500" dirty="0"/>
              <a:t> </a:t>
            </a:r>
            <a:r>
              <a:rPr lang="tr-TR" sz="2500" dirty="0" err="1"/>
              <a:t>department</a:t>
            </a:r>
            <a:r>
              <a:rPr lang="tr-TR" sz="2500" dirty="0"/>
              <a:t> is </a:t>
            </a:r>
            <a:r>
              <a:rPr lang="tr-TR" sz="2500" dirty="0" err="1"/>
              <a:t>located</a:t>
            </a:r>
            <a:r>
              <a:rPr lang="tr-TR" sz="2500" dirty="0"/>
              <a:t> in </a:t>
            </a:r>
            <a:r>
              <a:rPr lang="tr-TR" sz="2500" dirty="0" err="1"/>
              <a:t>both</a:t>
            </a:r>
            <a:r>
              <a:rPr lang="tr-TR" sz="2500" dirty="0"/>
              <a:t> </a:t>
            </a:r>
            <a:r>
              <a:rPr lang="tr-TR" sz="2500" dirty="0" err="1"/>
              <a:t>polyclinics</a:t>
            </a:r>
            <a:r>
              <a:rPr lang="tr-TR" sz="2500" dirty="0"/>
              <a:t> in </a:t>
            </a:r>
            <a:r>
              <a:rPr lang="tr-TR" sz="2500" dirty="0" err="1"/>
              <a:t>this</a:t>
            </a:r>
            <a:r>
              <a:rPr lang="tr-TR" sz="2500" dirty="0"/>
              <a:t> </a:t>
            </a:r>
            <a:r>
              <a:rPr lang="tr-TR" sz="2500" dirty="0" err="1"/>
              <a:t>table</a:t>
            </a:r>
            <a:r>
              <a:rPr lang="tr-TR" sz="2500" dirty="0"/>
              <a:t>:</a:t>
            </a:r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C285B1-FD29-4D0B-A573-7CA8F05C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3100400"/>
            <a:ext cx="10858501" cy="65719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A4EAACE0-C824-4FD9-93BC-3CF60CA6EDCA}"/>
              </a:ext>
            </a:extLst>
          </p:cNvPr>
          <p:cNvSpPr txBox="1">
            <a:spLocks/>
          </p:cNvSpPr>
          <p:nvPr/>
        </p:nvSpPr>
        <p:spPr>
          <a:xfrm>
            <a:off x="1066800" y="4369111"/>
            <a:ext cx="10058400" cy="237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/>
              <a:t>Organizational</a:t>
            </a:r>
            <a:r>
              <a:rPr lang="tr-TR" sz="2400" dirty="0"/>
              <a:t> </a:t>
            </a:r>
            <a:r>
              <a:rPr lang="tr-TR" sz="2400" dirty="0" err="1"/>
              <a:t>integrity</a:t>
            </a:r>
            <a:r>
              <a:rPr lang="tr-TR" sz="2400" dirty="0"/>
              <a:t> can be </a:t>
            </a:r>
            <a:r>
              <a:rPr lang="tr-TR" sz="2400" dirty="0" err="1"/>
              <a:t>achieved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combining</a:t>
            </a:r>
            <a:r>
              <a:rPr lang="tr-TR" sz="2400" dirty="0"/>
              <a:t> </a:t>
            </a:r>
            <a:r>
              <a:rPr lang="tr-TR" sz="2400" dirty="0" err="1"/>
              <a:t>such</a:t>
            </a:r>
            <a:r>
              <a:rPr lang="tr-TR" sz="2400" dirty="0"/>
              <a:t> </a:t>
            </a:r>
            <a:r>
              <a:rPr lang="tr-TR" sz="2400" dirty="0" err="1"/>
              <a:t>departments</a:t>
            </a:r>
            <a:r>
              <a:rPr lang="tr-TR" sz="2400" dirty="0"/>
              <a:t> in a </a:t>
            </a:r>
            <a:r>
              <a:rPr lang="tr-TR" sz="2400" dirty="0" err="1"/>
              <a:t>single</a:t>
            </a:r>
            <a:r>
              <a:rPr lang="tr-TR" sz="2400" dirty="0"/>
              <a:t> </a:t>
            </a:r>
            <a:r>
              <a:rPr lang="tr-TR" sz="2400" dirty="0" err="1"/>
              <a:t>polyclinic</a:t>
            </a:r>
            <a:r>
              <a:rPr lang="tr-TR" sz="2400" dirty="0"/>
              <a:t>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6791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7028-2F45-4D90-96FF-0CE76817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98" y="516134"/>
            <a:ext cx="10058400" cy="758189"/>
          </a:xfrm>
        </p:spPr>
        <p:txBody>
          <a:bodyPr>
            <a:normAutofit/>
          </a:bodyPr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animation</a:t>
            </a:r>
            <a:endParaRPr lang="tr-TR" dirty="0"/>
          </a:p>
        </p:txBody>
      </p:sp>
      <p:pic>
        <p:nvPicPr>
          <p:cNvPr id="7" name="Disco animation for grup3 disco verileri.Randevu_SureBazli.mp4">
            <a:hlinkClick r:id="" action="ppaction://media"/>
            <a:extLst>
              <a:ext uri="{FF2B5EF4-FFF2-40B4-BE49-F238E27FC236}">
                <a16:creationId xmlns:a16="http://schemas.microsoft.com/office/drawing/2014/main" id="{BC3DFB11-19CE-4E67-8388-E38BB9A833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7364" y="1590270"/>
            <a:ext cx="7477272" cy="4436600"/>
          </a:xfrm>
        </p:spPr>
      </p:pic>
    </p:spTree>
    <p:extLst>
      <p:ext uri="{BB962C8B-B14F-4D97-AF65-F5344CB8AC3E}">
        <p14:creationId xmlns:p14="http://schemas.microsoft.com/office/powerpoint/2010/main" val="103447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9A13-37D8-4D01-BB52-B7EE6383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0" y="642594"/>
            <a:ext cx="10312930" cy="872939"/>
          </a:xfrm>
        </p:spPr>
        <p:txBody>
          <a:bodyPr>
            <a:normAutofit fontScale="90000"/>
          </a:bodyPr>
          <a:lstStyle/>
          <a:p>
            <a:r>
              <a:rPr lang="tr-TR" dirty="0"/>
              <a:t>Final Visio </a:t>
            </a:r>
            <a:r>
              <a:rPr lang="tr-TR" dirty="0" err="1"/>
              <a:t>chart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13BA9C-F120-4C7E-8583-C8FC8ABD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3" y="1647003"/>
            <a:ext cx="11178714" cy="35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90DB48-571F-4555-8C4A-ADE03C0A6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3F1DB-F779-4893-BD5A-918F6075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4" y="1168400"/>
            <a:ext cx="3270624" cy="4521200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tx1"/>
                </a:solidFill>
              </a:rPr>
              <a:t>Examining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Process</a:t>
            </a:r>
            <a:r>
              <a:rPr lang="tr-TR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3D0E9-F0EC-4889-8704-20D62BD71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568" y="0"/>
            <a:ext cx="7966432" cy="6858000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6D679-B037-43B8-A67C-D8D491F7A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0451" y="643468"/>
            <a:ext cx="6676665" cy="5571064"/>
          </a:xfrm>
          <a:prstGeom prst="rect">
            <a:avLst/>
          </a:prstGeom>
          <a:solidFill>
            <a:srgbClr val="FFFFFF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DD412-4B8E-4F4E-8164-15667C4E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520" y="726948"/>
            <a:ext cx="6510528" cy="540410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2DF6-7417-44CD-9247-2D05A445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986" y="1364328"/>
            <a:ext cx="5223595" cy="4123257"/>
          </a:xfrm>
        </p:spPr>
        <p:txBody>
          <a:bodyPr anchor="ctr">
            <a:normAutofit/>
          </a:bodyPr>
          <a:lstStyle/>
          <a:p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frequently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visible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homogeneous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seen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other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visible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9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D44FC5-BBC6-414D-866B-AFE2E14AD26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5174" y="643467"/>
            <a:ext cx="3116178" cy="2624668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10D6D3-D89E-40A8-861A-D146E8FC71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1770" y="3589863"/>
            <a:ext cx="2792576" cy="2624668"/>
          </a:xfrm>
          <a:prstGeom prst="rect">
            <a:avLst/>
          </a:prstGeom>
          <a:noFill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D78EE3-4DF4-46B6-ACF3-2F37208DC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1544" y="546755"/>
            <a:ext cx="5245269" cy="57786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tr-T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There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91 </a:t>
            </a:r>
            <a:r>
              <a:rPr lang="tr-TR" dirty="0" err="1">
                <a:solidFill>
                  <a:schemeClr val="bg1"/>
                </a:solidFill>
              </a:rPr>
              <a:t>activities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>
                <a:solidFill>
                  <a:schemeClr val="bg1"/>
                </a:solidFill>
              </a:rPr>
              <a:t>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176 </a:t>
            </a:r>
            <a:r>
              <a:rPr lang="tr-TR" dirty="0" err="1">
                <a:solidFill>
                  <a:schemeClr val="bg1"/>
                </a:solidFill>
              </a:rPr>
              <a:t>operations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procedures</a:t>
            </a:r>
            <a:r>
              <a:rPr lang="tr-TR" dirty="0">
                <a:solidFill>
                  <a:schemeClr val="bg1"/>
                </a:solidFill>
              </a:rPr>
              <a:t>)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made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activiy</a:t>
            </a:r>
            <a:r>
              <a:rPr lang="tr-TR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other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words</a:t>
            </a:r>
            <a:r>
              <a:rPr lang="tr-TR" dirty="0">
                <a:solidFill>
                  <a:schemeClr val="bg1"/>
                </a:solidFill>
              </a:rPr>
              <a:t>, 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176/3 </a:t>
            </a:r>
            <a:r>
              <a:rPr lang="tr-TR" dirty="0" err="1">
                <a:solidFill>
                  <a:schemeClr val="bg1"/>
                </a:solidFill>
              </a:rPr>
              <a:t>medical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examinations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performed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activity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maximum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processes</a:t>
            </a:r>
            <a:r>
              <a:rPr lang="tr-TR" dirty="0">
                <a:solidFill>
                  <a:schemeClr val="bg1"/>
                </a:solidFill>
              </a:rPr>
              <a:t> in an </a:t>
            </a:r>
            <a:r>
              <a:rPr lang="tr-TR" dirty="0" err="1">
                <a:solidFill>
                  <a:schemeClr val="bg1"/>
                </a:solidFill>
              </a:rPr>
              <a:t>activity</a:t>
            </a:r>
            <a:r>
              <a:rPr lang="tr-TR" dirty="0">
                <a:solidFill>
                  <a:schemeClr val="bg1"/>
                </a:solidFill>
              </a:rPr>
              <a:t> is 6450.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endParaRPr lang="tr-T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have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about</a:t>
            </a:r>
            <a:r>
              <a:rPr lang="tr-TR" dirty="0">
                <a:solidFill>
                  <a:schemeClr val="bg1"/>
                </a:solidFill>
              </a:rPr>
              <a:t> 35 </a:t>
            </a:r>
            <a:r>
              <a:rPr lang="tr-TR" dirty="0" err="1">
                <a:solidFill>
                  <a:schemeClr val="bg1"/>
                </a:solidFill>
              </a:rPr>
              <a:t>days</a:t>
            </a:r>
            <a:r>
              <a:rPr lang="tr-TR" dirty="0">
                <a:solidFill>
                  <a:schemeClr val="bg1"/>
                </a:solidFill>
              </a:rPr>
              <a:t> of data.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>
                <a:solidFill>
                  <a:schemeClr val="bg1"/>
                </a:solidFill>
              </a:rPr>
              <a:t>A total of 3222 </a:t>
            </a:r>
            <a:r>
              <a:rPr lang="tr-TR" dirty="0" err="1">
                <a:solidFill>
                  <a:schemeClr val="bg1"/>
                </a:solidFill>
              </a:rPr>
              <a:t>patients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entered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patient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stayed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4 </a:t>
            </a:r>
            <a:r>
              <a:rPr lang="tr-TR" dirty="0" err="1">
                <a:solidFill>
                  <a:schemeClr val="bg1"/>
                </a:solidFill>
              </a:rPr>
              <a:t>days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3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EBA77-602C-4DFA-B345-B483E590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Frequency</a:t>
            </a:r>
            <a:r>
              <a:rPr lang="tr-TR" sz="2800" dirty="0"/>
              <a:t> Distribution of </a:t>
            </a:r>
            <a:r>
              <a:rPr lang="tr-TR" sz="2800" dirty="0" err="1"/>
              <a:t>Activities</a:t>
            </a:r>
            <a:endParaRPr lang="tr-TR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35E3D-5CC0-41D2-A29A-4D913EC728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35553"/>
            <a:ext cx="10295106" cy="313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99B439B4-3752-4285-B03A-F4F18AC346BE}"/>
              </a:ext>
            </a:extLst>
          </p:cNvPr>
          <p:cNvSpPr txBox="1"/>
          <p:nvPr/>
        </p:nvSpPr>
        <p:spPr>
          <a:xfrm>
            <a:off x="1066800" y="5311140"/>
            <a:ext cx="1029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operations</a:t>
            </a:r>
            <a:r>
              <a:rPr lang="tr-TR" dirty="0"/>
              <a:t>;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Control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Vacination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58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2"/>
      </a:lt2>
      <a:accent1>
        <a:srgbClr val="C34D7E"/>
      </a:accent1>
      <a:accent2>
        <a:srgbClr val="B13B9D"/>
      </a:accent2>
      <a:accent3>
        <a:srgbClr val="A64DC3"/>
      </a:accent3>
      <a:accent4>
        <a:srgbClr val="633BB1"/>
      </a:accent4>
      <a:accent5>
        <a:srgbClr val="4D56C3"/>
      </a:accent5>
      <a:accent6>
        <a:srgbClr val="3B76B1"/>
      </a:accent6>
      <a:hlink>
        <a:srgbClr val="675EC9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3310</TotalTime>
  <Words>3298</Words>
  <Application>Microsoft Office PowerPoint</Application>
  <PresentationFormat>Geniş ekran</PresentationFormat>
  <Paragraphs>312</Paragraphs>
  <Slides>60</Slides>
  <Notes>6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60</vt:i4>
      </vt:variant>
    </vt:vector>
  </HeadingPairs>
  <TitlesOfParts>
    <vt:vector size="68" baseType="lpstr">
      <vt:lpstr>Arial</vt:lpstr>
      <vt:lpstr>Avenir Next LT Pro</vt:lpstr>
      <vt:lpstr>Avenir Next LT Pro Light</vt:lpstr>
      <vt:lpstr>Calibri</vt:lpstr>
      <vt:lpstr>Garamond</vt:lpstr>
      <vt:lpstr>ui-sans-serif</vt:lpstr>
      <vt:lpstr>Wingdings</vt:lpstr>
      <vt:lpstr>SavonVTI</vt:lpstr>
      <vt:lpstr>PowerPoint Sunusu</vt:lpstr>
      <vt:lpstr>Part 1</vt:lpstr>
      <vt:lpstr>Uploading the process data to Disco</vt:lpstr>
      <vt:lpstr>Process Map</vt:lpstr>
      <vt:lpstr>PowerPoint Sunusu</vt:lpstr>
      <vt:lpstr>Process map animation</vt:lpstr>
      <vt:lpstr>Examining Process Data</vt:lpstr>
      <vt:lpstr>PowerPoint Sunusu</vt:lpstr>
      <vt:lpstr>Frequency Distribution of Activities</vt:lpstr>
      <vt:lpstr>Examining the statistics of doctors</vt:lpstr>
      <vt:lpstr>The ratios of the number of operations performed in the departments</vt:lpstr>
      <vt:lpstr>Least Operation Observed Departments</vt:lpstr>
      <vt:lpstr>Polyclinics with the most procedures</vt:lpstr>
      <vt:lpstr>Process Filtering</vt:lpstr>
      <vt:lpstr>PowerPoint Sunusu</vt:lpstr>
      <vt:lpstr>PowerPoint Sunusu</vt:lpstr>
      <vt:lpstr>PowerPoint Sunusu</vt:lpstr>
      <vt:lpstr>PowerPoint Sunusu</vt:lpstr>
      <vt:lpstr>Analysis By Age Groups</vt:lpstr>
      <vt:lpstr>PowerPoint Sunusu</vt:lpstr>
      <vt:lpstr>PowerPoint Sunusu</vt:lpstr>
      <vt:lpstr>Examining of processes that take long time</vt:lpstr>
      <vt:lpstr>20% of these patients (patients who spend more than 9 hours in the process) follow the route you can see on the right (Variant 1) </vt:lpstr>
      <vt:lpstr>PowerPoint Sunusu</vt:lpstr>
      <vt:lpstr>Examining the 3 most used routes</vt:lpstr>
      <vt:lpstr>PowerPoint Sunusu</vt:lpstr>
      <vt:lpstr>Examining the two activities with the highest frequency in the process</vt:lpstr>
      <vt:lpstr>PowerPoint Sunusu</vt:lpstr>
      <vt:lpstr>PowerPoint Sunusu</vt:lpstr>
      <vt:lpstr>PowerPoint Sunusu</vt:lpstr>
      <vt:lpstr>Part 2</vt:lpstr>
      <vt:lpstr>The two activities with the most frequency in the process</vt:lpstr>
      <vt:lpstr>PowerPoint Sunusu</vt:lpstr>
      <vt:lpstr>Repeated normal examinations</vt:lpstr>
      <vt:lpstr>PowerPoint Sunusu</vt:lpstr>
      <vt:lpstr>Workload balancing</vt:lpstr>
      <vt:lpstr>Length of periods between normal examination – control examination</vt:lpstr>
      <vt:lpstr>PowerPoint Sunusu</vt:lpstr>
      <vt:lpstr>Interpretation by days</vt:lpstr>
      <vt:lpstr>Less used departments</vt:lpstr>
      <vt:lpstr>Benefits of this solution</vt:lpstr>
      <vt:lpstr>Departments in more than one polyclinic</vt:lpstr>
      <vt:lpstr>Waiting and Examination Times </vt:lpstr>
      <vt:lpstr>Waiting times</vt:lpstr>
      <vt:lpstr>Examination times</vt:lpstr>
      <vt:lpstr>Part 3</vt:lpstr>
      <vt:lpstr>Old process map</vt:lpstr>
      <vt:lpstr>Changing the start of the process</vt:lpstr>
      <vt:lpstr>PowerPoint Sunusu</vt:lpstr>
      <vt:lpstr>Department Recommendation System for normal examinations</vt:lpstr>
      <vt:lpstr>Balancing the workload of the weekend</vt:lpstr>
      <vt:lpstr>Workload balancing</vt:lpstr>
      <vt:lpstr>PowerPoint Sunusu</vt:lpstr>
      <vt:lpstr>PowerPoint Sunusu</vt:lpstr>
      <vt:lpstr>Checking the transition times from normal examination to control examination</vt:lpstr>
      <vt:lpstr>PowerPoint Sunusu</vt:lpstr>
      <vt:lpstr>Less Used Departments</vt:lpstr>
      <vt:lpstr>Solution Suggestions</vt:lpstr>
      <vt:lpstr>Departments in more than one polyclinic</vt:lpstr>
      <vt:lpstr>Final Visio chart of the new designed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Sunum</dc:title>
  <dc:creator>Bahri Selçuk Eşkil</dc:creator>
  <cp:lastModifiedBy>selcukeskil9@outlook.com</cp:lastModifiedBy>
  <cp:revision>225</cp:revision>
  <dcterms:created xsi:type="dcterms:W3CDTF">2021-11-25T21:27:42Z</dcterms:created>
  <dcterms:modified xsi:type="dcterms:W3CDTF">2022-05-27T16:14:45Z</dcterms:modified>
</cp:coreProperties>
</file>